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4" r:id="rId3"/>
    <p:sldId id="265" r:id="rId4"/>
    <p:sldId id="266" r:id="rId5"/>
    <p:sldId id="267" r:id="rId6"/>
    <p:sldId id="263" r:id="rId7"/>
    <p:sldId id="257" r:id="rId8"/>
    <p:sldId id="258" r:id="rId9"/>
    <p:sldId id="259" r:id="rId10"/>
    <p:sldId id="260" r:id="rId11"/>
    <p:sldId id="261" r:id="rId12"/>
    <p:sldId id="26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5986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03713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5298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7811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9493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28.06.2019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5578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28.06.2019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4588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28.06.2019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4903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28.06.2019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43403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56178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45703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28.06.2019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4529948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Судебная практика по спорам о применении тарифов на транспортировку газа</a:t>
            </a:r>
            <a:endParaRPr lang="ru-RU" dirty="0"/>
          </a:p>
        </p:txBody>
      </p:sp>
      <p:sp>
        <p:nvSpPr>
          <p:cNvPr id="3" name="Подзаголовок 2"/>
          <p:cNvSpPr>
            <a:spLocks noGrp="1"/>
          </p:cNvSpPr>
          <p:nvPr>
            <p:ph type="subTitle" idx="1"/>
          </p:nvPr>
        </p:nvSpPr>
        <p:spPr>
          <a:xfrm>
            <a:off x="1371600" y="5517232"/>
            <a:ext cx="7016824" cy="864096"/>
          </a:xfrm>
        </p:spPr>
        <p:txBody>
          <a:bodyPr>
            <a:normAutofit/>
          </a:bodyPr>
          <a:lstStyle/>
          <a:p>
            <a:pPr algn="r"/>
            <a:r>
              <a:rPr lang="ru-RU" sz="1800" dirty="0" smtClean="0">
                <a:solidFill>
                  <a:srgbClr val="002060"/>
                </a:solidFill>
              </a:rPr>
              <a:t>Чернова Анна Николаевна</a:t>
            </a:r>
          </a:p>
          <a:p>
            <a:pPr algn="r"/>
            <a:r>
              <a:rPr lang="ru-RU" sz="1800" dirty="0">
                <a:solidFill>
                  <a:srgbClr val="002060"/>
                </a:solidFill>
              </a:rPr>
              <a:t>н</a:t>
            </a:r>
            <a:r>
              <a:rPr lang="ru-RU" sz="1800" dirty="0" smtClean="0">
                <a:solidFill>
                  <a:srgbClr val="002060"/>
                </a:solidFill>
              </a:rPr>
              <a:t>езависимый эксперт</a:t>
            </a:r>
            <a:endParaRPr lang="ru-RU" sz="1800" dirty="0">
              <a:solidFill>
                <a:srgbClr val="002060"/>
              </a:solidFill>
            </a:endParaRPr>
          </a:p>
        </p:txBody>
      </p:sp>
    </p:spTree>
    <p:extLst>
      <p:ext uri="{BB962C8B-B14F-4D97-AF65-F5344CB8AC3E}">
        <p14:creationId xmlns:p14="http://schemas.microsoft.com/office/powerpoint/2010/main" val="4171264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229600" cy="5458618"/>
          </a:xfrm>
        </p:spPr>
        <p:txBody>
          <a:bodyPr>
            <a:normAutofit fontScale="90000"/>
          </a:bodyPr>
          <a:lstStyle/>
          <a:p>
            <a:pPr algn="just"/>
            <a:r>
              <a:rPr lang="ru-RU" sz="2400" b="1" dirty="0"/>
              <a:t>Решение Верховного Суда РФ от 19 декабря 2018 г. </a:t>
            </a:r>
            <a:r>
              <a:rPr lang="ru-RU" sz="2400" b="1" dirty="0" smtClean="0"/>
              <a:t/>
            </a:r>
            <a:br>
              <a:rPr lang="ru-RU" sz="2400" b="1" dirty="0" smtClean="0"/>
            </a:br>
            <a:r>
              <a:rPr lang="ru-RU" sz="2400" b="1" dirty="0" smtClean="0"/>
              <a:t>№АКПИ18-1084:</a:t>
            </a:r>
            <a:br>
              <a:rPr lang="ru-RU" sz="2400" b="1" dirty="0" smtClean="0"/>
            </a:br>
            <a:r>
              <a:rPr lang="ru-RU" sz="2200" b="1" i="1" dirty="0" smtClean="0"/>
              <a:t>«</a:t>
            </a:r>
            <a:r>
              <a:rPr lang="ru-RU" sz="2200" i="1" dirty="0"/>
              <a:t>Доводы административного истца о том, что оспариваемые положения нормативного правового акта предусматривают осуществление аварийно-технического обеспечения только газораспределительной организацией, являются </a:t>
            </a:r>
            <a:r>
              <a:rPr lang="ru-RU" sz="2200" i="1" dirty="0" smtClean="0"/>
              <a:t>несостоятельными…. </a:t>
            </a:r>
            <a:br>
              <a:rPr lang="ru-RU" sz="2200" i="1" dirty="0" smtClean="0"/>
            </a:br>
            <a:r>
              <a:rPr lang="ru-RU" sz="2200" i="1" dirty="0" smtClean="0"/>
              <a:t>…. Абзац четвертый пункта 7 Правил </a:t>
            </a:r>
            <a:r>
              <a:rPr lang="ru-RU" sz="2200" i="1" dirty="0"/>
              <a:t>определяет взаимоотношения специализированной организации по техническому обслуживанию и ремонту внутридомового и (или) внутриквартирного газового оборудования с газораспределительной организацией по осуществлению аварийно-диспетчерского обеспечения. При этом в </a:t>
            </a:r>
            <a:r>
              <a:rPr lang="ru-RU" sz="2200" i="1" dirty="0" smtClean="0"/>
              <a:t>силу абзаца шестого пункта 7  Правил </a:t>
            </a:r>
            <a:r>
              <a:rPr lang="ru-RU" sz="2200" i="1" dirty="0"/>
              <a:t>газораспределительная организация не вправе отказать специализированной организации по техническому обслуживанию и ремонту внутридомового и (или) внутриквартирного газового оборудования в заключение соглашения об осуществлении аварийно-диспетчерского обеспечения, </a:t>
            </a:r>
            <a:r>
              <a:rPr lang="ru-RU" sz="2200" i="1" u="sng" dirty="0"/>
              <a:t>каких-либо выплат указанные нормы </a:t>
            </a:r>
            <a:r>
              <a:rPr lang="ru-RU" sz="2200" i="1" u="sng" dirty="0" smtClean="0"/>
              <a:t>не предусматривают».                                           </a:t>
            </a:r>
            <a:r>
              <a:rPr lang="ru-RU" sz="2400" i="1" dirty="0"/>
              <a:t/>
            </a:r>
            <a:br>
              <a:rPr lang="ru-RU" sz="2400" i="1" dirty="0"/>
            </a:br>
            <a:r>
              <a:rPr lang="ru-RU" sz="2400" b="1" dirty="0" smtClean="0"/>
              <a:t/>
            </a:r>
            <a:br>
              <a:rPr lang="ru-RU" sz="2400" b="1" dirty="0" smtClean="0"/>
            </a:br>
            <a:r>
              <a:rPr lang="ru-RU" sz="2400" b="1" dirty="0" smtClean="0"/>
              <a:t/>
            </a:r>
            <a:br>
              <a:rPr lang="ru-RU" sz="2400" b="1" dirty="0" smtClean="0"/>
            </a:br>
            <a:endParaRPr lang="ru-RU" sz="2400" b="1" dirty="0"/>
          </a:p>
        </p:txBody>
      </p:sp>
    </p:spTree>
    <p:extLst>
      <p:ext uri="{BB962C8B-B14F-4D97-AF65-F5344CB8AC3E}">
        <p14:creationId xmlns:p14="http://schemas.microsoft.com/office/powerpoint/2010/main" val="904291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51520" y="332656"/>
            <a:ext cx="8496944" cy="6192688"/>
          </a:xfrm>
        </p:spPr>
        <p:txBody>
          <a:bodyPr>
            <a:normAutofit fontScale="77500" lnSpcReduction="20000"/>
          </a:bodyPr>
          <a:lstStyle/>
          <a:p>
            <a:pPr marL="0" indent="0" algn="just">
              <a:buNone/>
            </a:pPr>
            <a:r>
              <a:rPr lang="ru-RU" sz="3100" b="1" dirty="0" smtClean="0"/>
              <a:t>Дело </a:t>
            </a:r>
            <a:r>
              <a:rPr lang="ru-RU" sz="3100" b="1" dirty="0"/>
              <a:t>№ А46-11534/2018 </a:t>
            </a:r>
            <a:r>
              <a:rPr lang="ru-RU" sz="3100" dirty="0"/>
              <a:t>(по иску </a:t>
            </a:r>
            <a:r>
              <a:rPr lang="ru-RU" sz="3100" dirty="0" smtClean="0"/>
              <a:t>ГРО к </a:t>
            </a:r>
            <a:r>
              <a:rPr lang="ru-RU" sz="3100" dirty="0"/>
              <a:t>специализированной организации об обязании заключить соглашение об </a:t>
            </a:r>
            <a:r>
              <a:rPr lang="ru-RU" sz="3100" dirty="0" smtClean="0"/>
              <a:t>аварийно-диспетчерском </a:t>
            </a:r>
            <a:r>
              <a:rPr lang="ru-RU" sz="3100" dirty="0"/>
              <a:t>обеспечении газового оборудования</a:t>
            </a:r>
            <a:r>
              <a:rPr lang="ru-RU" sz="3100" dirty="0" smtClean="0"/>
              <a:t>), постановление Арбитражного суда Западно-Сибирского округа от 04.06.2019</a:t>
            </a:r>
          </a:p>
          <a:p>
            <a:pPr marL="0" indent="0" algn="just">
              <a:buNone/>
            </a:pPr>
            <a:r>
              <a:rPr lang="ru-RU" sz="3100" b="1" dirty="0" smtClean="0"/>
              <a:t>Дело </a:t>
            </a:r>
            <a:r>
              <a:rPr lang="ru-RU" sz="3100" b="1" dirty="0"/>
              <a:t>№ А64-780/2018 </a:t>
            </a:r>
            <a:r>
              <a:rPr lang="ru-RU" sz="3100" dirty="0"/>
              <a:t>(по иску </a:t>
            </a:r>
            <a:r>
              <a:rPr lang="ru-RU" sz="3100" dirty="0" smtClean="0"/>
              <a:t>ГРО к </a:t>
            </a:r>
            <a:r>
              <a:rPr lang="ru-RU" sz="3100" dirty="0"/>
              <a:t>специализированной организации об урегулировании разногласий при заключении соглашения об </a:t>
            </a:r>
            <a:r>
              <a:rPr lang="ru-RU" sz="3100" dirty="0" smtClean="0"/>
              <a:t>АДО ВДГО и (или) ВКГО в </a:t>
            </a:r>
            <a:r>
              <a:rPr lang="ru-RU" sz="3100" dirty="0"/>
              <a:t>редакции ГРО</a:t>
            </a:r>
            <a:r>
              <a:rPr lang="ru-RU" sz="3100" dirty="0" smtClean="0"/>
              <a:t>), постановление Девятнадцатого арбитражного апелляционного суда от 06.06.2019 :</a:t>
            </a:r>
          </a:p>
          <a:p>
            <a:pPr marL="0" indent="0" algn="just">
              <a:buNone/>
            </a:pPr>
            <a:r>
              <a:rPr lang="ru-RU" sz="3600" dirty="0" smtClean="0"/>
              <a:t>Исходя </a:t>
            </a:r>
            <a:r>
              <a:rPr lang="ru-RU" sz="3600" dirty="0"/>
              <a:t>из </a:t>
            </a:r>
            <a:r>
              <a:rPr lang="ru-RU" sz="3600" dirty="0" smtClean="0"/>
              <a:t>Правил пользования газом </a:t>
            </a:r>
            <a:r>
              <a:rPr lang="ru-RU" sz="3600" dirty="0"/>
              <a:t>у </a:t>
            </a:r>
            <a:r>
              <a:rPr lang="ru-RU" sz="3600" dirty="0" smtClean="0"/>
              <a:t>истца (ГРО) </a:t>
            </a:r>
            <a:r>
              <a:rPr lang="ru-RU" sz="3600" dirty="0"/>
              <a:t>отсутствует исключительное право требовать заключения соглашения с </a:t>
            </a:r>
            <a:r>
              <a:rPr lang="ru-RU" sz="3600" dirty="0" smtClean="0"/>
              <a:t>ответчиком (специализированной организацией), </a:t>
            </a:r>
            <a:r>
              <a:rPr lang="ru-RU" sz="3600" dirty="0"/>
              <a:t>между тем, последний при отсутствии у него соответствующей службы вправе заключить такое соглашение с газораспределительной организацией, имеющей аварийно-диспетчерскую службу.</a:t>
            </a:r>
          </a:p>
        </p:txBody>
      </p:sp>
    </p:spTree>
    <p:extLst>
      <p:ext uri="{BB962C8B-B14F-4D97-AF65-F5344CB8AC3E}">
        <p14:creationId xmlns:p14="http://schemas.microsoft.com/office/powerpoint/2010/main" val="955151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6408712"/>
          </a:xfrm>
        </p:spPr>
        <p:txBody>
          <a:bodyPr>
            <a:normAutofit fontScale="47500" lnSpcReduction="20000"/>
          </a:bodyPr>
          <a:lstStyle/>
          <a:p>
            <a:pPr marL="0" indent="0">
              <a:buNone/>
            </a:pPr>
            <a:r>
              <a:rPr lang="ru-RU" sz="3800" u="sng" dirty="0" smtClean="0"/>
              <a:t>Решение Арбитражного суда Свердловской области от </a:t>
            </a:r>
            <a:r>
              <a:rPr lang="ru-RU" sz="3800" u="sng" dirty="0"/>
              <a:t>17 апреля 2019 г. </a:t>
            </a:r>
            <a:r>
              <a:rPr lang="ru-RU" sz="3800" u="sng" dirty="0" smtClean="0"/>
              <a:t> по делу </a:t>
            </a:r>
            <a:r>
              <a:rPr lang="ru-RU" sz="3800" u="sng" dirty="0"/>
              <a:t>№ </a:t>
            </a:r>
            <a:r>
              <a:rPr lang="ru-RU" sz="3800" u="sng" dirty="0" smtClean="0"/>
              <a:t>А60-1878/2019:</a:t>
            </a:r>
          </a:p>
          <a:p>
            <a:pPr marL="0" indent="0">
              <a:buNone/>
            </a:pPr>
            <a:r>
              <a:rPr lang="ru-RU" sz="4200" i="1" dirty="0" smtClean="0"/>
              <a:t>«Договор </a:t>
            </a:r>
            <a:r>
              <a:rPr lang="ru-RU" sz="4200" i="1" dirty="0"/>
              <a:t>безвозмездного оказания услуг между коммерческими организациями подпадает под признаки дарения, которое между такими лицами </a:t>
            </a:r>
            <a:r>
              <a:rPr lang="ru-RU" sz="4200" i="1" dirty="0" smtClean="0"/>
              <a:t>запрещено (п. 1 ст. 572, п. 1 ст. 575 ГК РФ). </a:t>
            </a:r>
            <a:endParaRPr lang="ru-RU" sz="4200" i="1" dirty="0"/>
          </a:p>
          <a:p>
            <a:pPr marL="0" indent="0">
              <a:buNone/>
            </a:pPr>
            <a:r>
              <a:rPr lang="ru-RU" sz="4200" i="1" dirty="0" smtClean="0"/>
              <a:t>Указание </a:t>
            </a:r>
            <a:r>
              <a:rPr lang="ru-RU" sz="4200" i="1" dirty="0"/>
              <a:t>на </a:t>
            </a:r>
            <a:r>
              <a:rPr lang="ru-RU" sz="4200" i="1" u="sng" dirty="0"/>
              <a:t>возмездный характер услуг по аварийно-диспетчерскому обеспечению</a:t>
            </a:r>
            <a:r>
              <a:rPr lang="ru-RU" sz="4200" i="1" dirty="0"/>
              <a:t> содержится </a:t>
            </a:r>
            <a:r>
              <a:rPr lang="ru-RU" sz="4200" i="1" dirty="0" smtClean="0"/>
              <a:t>в </a:t>
            </a:r>
            <a:r>
              <a:rPr lang="ru-RU" sz="4200" i="1" dirty="0" err="1" smtClean="0"/>
              <a:t>пп</a:t>
            </a:r>
            <a:r>
              <a:rPr lang="ru-RU" sz="4200" i="1" dirty="0" smtClean="0"/>
              <a:t>. 2»б» п. 3  Правил №</a:t>
            </a:r>
            <a:r>
              <a:rPr lang="ru-RU" sz="4200" i="1" dirty="0"/>
              <a:t> 410, в котором указано, что плата за аварийно-диспетчерское обеспечение должна быть включена в тариф на услуги газораспределительных организаций по транспортировке </a:t>
            </a:r>
            <a:r>
              <a:rPr lang="ru-RU" sz="4200" i="1" dirty="0" smtClean="0"/>
              <a:t>газа».</a:t>
            </a:r>
          </a:p>
          <a:p>
            <a:pPr marL="0" indent="0">
              <a:buNone/>
            </a:pPr>
            <a:r>
              <a:rPr lang="ru-RU" sz="3800" u="sng" dirty="0"/>
              <a:t>Решение Арбитражного суда Свердловской области от 25 апреля 2019 г. по делу </a:t>
            </a:r>
            <a:r>
              <a:rPr lang="ru-RU" sz="3800" u="sng" dirty="0" smtClean="0"/>
              <a:t>        № </a:t>
            </a:r>
            <a:r>
              <a:rPr lang="ru-RU" sz="3800" u="sng" dirty="0" smtClean="0"/>
              <a:t>А60-58088/2018:</a:t>
            </a:r>
          </a:p>
          <a:p>
            <a:pPr marL="0" indent="0" algn="just">
              <a:buNone/>
            </a:pPr>
            <a:r>
              <a:rPr lang="ru-RU" sz="4200" i="1" dirty="0" smtClean="0"/>
              <a:t>«Абзац </a:t>
            </a:r>
            <a:r>
              <a:rPr lang="ru-RU" sz="4200" i="1" dirty="0"/>
              <a:t>четвертый пункта 7 Правил определяет взаимоотношения специализированной организации по техническому обслуживанию и ремонту внутридомового и (или) внутриквартирного газового оборудования с газораспределительной организацией по осуществлению аварийно-диспетчерского обеспечения. При этом в силу абзаца шестого пункта 7 Правил газораспределительная организация не вправе отказать специализированной организации по техническому обслуживанию и ремонту внутридомового и (или) внутриквартирного газового оборудования в заключении соглашения об осуществлении аварийно-диспетчерского обеспечения, </a:t>
            </a:r>
            <a:r>
              <a:rPr lang="ru-RU" sz="4200" i="1" u="sng" dirty="0"/>
              <a:t>каких-либо выплат указанные нормы не предусматривают.</a:t>
            </a:r>
          </a:p>
          <a:p>
            <a:pPr marL="0" indent="0" algn="just">
              <a:buNone/>
            </a:pPr>
            <a:r>
              <a:rPr lang="ru-RU" sz="4200" i="1" dirty="0"/>
              <a:t>Указанная правовая позиции соответствует правовой позиции Верховного Суда РФ, изложенной в решении от 19.12.2018 N </a:t>
            </a:r>
            <a:r>
              <a:rPr lang="ru-RU" sz="4200" i="1" dirty="0" smtClean="0"/>
              <a:t>АКПИ18-1084».</a:t>
            </a:r>
            <a:endParaRPr lang="ru-RU" sz="4200" i="1" dirty="0"/>
          </a:p>
          <a:p>
            <a:pPr marL="0" indent="0">
              <a:buNone/>
            </a:pPr>
            <a:endParaRPr lang="ru-RU" u="sng" dirty="0" smtClean="0"/>
          </a:p>
          <a:p>
            <a:pPr marL="0" indent="0">
              <a:buNone/>
            </a:pPr>
            <a:endParaRPr lang="ru-RU" u="sng" dirty="0"/>
          </a:p>
          <a:p>
            <a:pPr marL="0" indent="0">
              <a:buNone/>
            </a:pPr>
            <a:endParaRPr lang="ru-RU" i="1" dirty="0"/>
          </a:p>
          <a:p>
            <a:pPr marL="0" indent="0">
              <a:buNone/>
            </a:pPr>
            <a:endParaRPr lang="ru-RU" dirty="0"/>
          </a:p>
        </p:txBody>
      </p:sp>
    </p:spTree>
    <p:extLst>
      <p:ext uri="{BB962C8B-B14F-4D97-AF65-F5344CB8AC3E}">
        <p14:creationId xmlns:p14="http://schemas.microsoft.com/office/powerpoint/2010/main" val="170685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92500" lnSpcReduction="10000"/>
          </a:bodyPr>
          <a:lstStyle/>
          <a:p>
            <a:pPr marL="0" indent="0" algn="just">
              <a:buNone/>
            </a:pPr>
            <a:r>
              <a:rPr lang="ru-RU" sz="3300" dirty="0"/>
              <a:t>Транспортировка газа в транзитном потоке, возникает только в случае транспортировки газа конечному потребителю по газораспределительным сетям нескольких </a:t>
            </a:r>
            <a:r>
              <a:rPr lang="ru-RU" sz="3300" dirty="0" smtClean="0"/>
              <a:t>ГРО</a:t>
            </a:r>
          </a:p>
          <a:p>
            <a:pPr marL="0" indent="0" algn="just">
              <a:buNone/>
            </a:pPr>
            <a:r>
              <a:rPr lang="ru-RU" dirty="0" smtClean="0"/>
              <a:t> </a:t>
            </a:r>
            <a:r>
              <a:rPr lang="ru-RU" dirty="0"/>
              <a:t>– </a:t>
            </a:r>
            <a:r>
              <a:rPr lang="ru-RU" sz="2800" dirty="0"/>
              <a:t>решение  Арбитражного  суда  Карачаево-Черкесской  Республики  от   13.07.2018   по   делу № А25-1365/2017 (оставлено без изменения постановлением Шестнадцатого арбитражного апелляционного суда от 09.11.2018), Постановление Первого арбитражного апелляционного суда от 6 декабря 2016 г. № 01АП-8264/16 по делу № А43-10069/2016, Постановление Одиннадцатого арбитражного апелляционного суда от 17 августа 2017 г. № 11АП-10100/17 по делу № А55-3958/2017.</a:t>
            </a:r>
          </a:p>
          <a:p>
            <a:pPr marL="0" indent="0">
              <a:buNone/>
            </a:pPr>
            <a:endParaRPr lang="ru-RU" dirty="0"/>
          </a:p>
        </p:txBody>
      </p:sp>
    </p:spTree>
    <p:extLst>
      <p:ext uri="{BB962C8B-B14F-4D97-AF65-F5344CB8AC3E}">
        <p14:creationId xmlns:p14="http://schemas.microsoft.com/office/powerpoint/2010/main" val="1809873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496944" cy="6408712"/>
          </a:xfrm>
        </p:spPr>
        <p:txBody>
          <a:bodyPr>
            <a:normAutofit fontScale="47500" lnSpcReduction="20000"/>
          </a:bodyPr>
          <a:lstStyle/>
          <a:p>
            <a:pPr marL="0" indent="0" algn="just">
              <a:buNone/>
            </a:pPr>
            <a:r>
              <a:rPr lang="ru-RU" sz="5100" i="1" dirty="0" smtClean="0"/>
              <a:t>«</a:t>
            </a:r>
            <a:r>
              <a:rPr lang="ru-RU" sz="5100" i="1" dirty="0"/>
              <a:t>Пункты 51 и 52 Методических указаний применяется в случае, когда транспортировка газа конечному потребителю осуществляется по сетям двух и более газораспределительных организаций, для которых утверждены тарифы на транспортировку газа, в целях определения стоимости услуг за транспортировку газа по установленным для газораспределительных организаций тарифам.</a:t>
            </a:r>
            <a:endParaRPr lang="ru-RU" sz="5100" dirty="0"/>
          </a:p>
          <a:p>
            <a:pPr marL="0" indent="0" algn="just">
              <a:buNone/>
            </a:pPr>
            <a:r>
              <a:rPr lang="ru-RU" sz="5100" i="1" dirty="0"/>
              <a:t>В случае, если для ГРО не установлен основной тариф, то такая ГРО рассчитывает стоимость услуг по транспортировке газа исходя из утвержденного для нее транзитного тарифа без учета положений пункта 51 Методических указаний.</a:t>
            </a:r>
            <a:endParaRPr lang="ru-RU" sz="5100" dirty="0"/>
          </a:p>
          <a:p>
            <a:pPr marL="0" indent="0" algn="just">
              <a:buNone/>
            </a:pPr>
            <a:r>
              <a:rPr lang="ru-RU" sz="5100" i="1" dirty="0"/>
              <a:t>В случае, если для ГРО не установлен транзитный тариф, то такая ГРО рассчитывает стоимость услуг по транспортировке газа исходя из утвержденного для нее основного тарифа без учета положений пункта 52 Методических указаний, но с учетом положений пункта 50 Методических указаний</a:t>
            </a:r>
            <a:r>
              <a:rPr lang="ru-RU" sz="5100" i="1" dirty="0" smtClean="0"/>
              <a:t>»</a:t>
            </a:r>
          </a:p>
          <a:p>
            <a:pPr marL="0" indent="0" algn="just">
              <a:buNone/>
            </a:pPr>
            <a:r>
              <a:rPr lang="ru-RU" sz="4400" dirty="0" smtClean="0"/>
              <a:t>- Постановление  Одиннадцатого арбитражного апелляционного суда от 22 августа 2017 г. № 11АП-10083/17 по делу № А55-2164/2017 </a:t>
            </a:r>
          </a:p>
          <a:p>
            <a:pPr marL="0" indent="0" algn="just">
              <a:buNone/>
            </a:pPr>
            <a:endParaRPr lang="ru-RU" sz="4400" dirty="0"/>
          </a:p>
          <a:p>
            <a:endParaRPr lang="ru-RU" dirty="0"/>
          </a:p>
        </p:txBody>
      </p:sp>
    </p:spTree>
    <p:extLst>
      <p:ext uri="{BB962C8B-B14F-4D97-AF65-F5344CB8AC3E}">
        <p14:creationId xmlns:p14="http://schemas.microsoft.com/office/powerpoint/2010/main" val="1651065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120680"/>
          </a:xfrm>
        </p:spPr>
        <p:txBody>
          <a:bodyPr>
            <a:normAutofit fontScale="77500" lnSpcReduction="20000"/>
          </a:bodyPr>
          <a:lstStyle/>
          <a:p>
            <a:pPr marL="0" indent="0" algn="just">
              <a:buNone/>
            </a:pPr>
            <a:r>
              <a:rPr lang="ru-RU" sz="3600" dirty="0"/>
              <a:t>Правовое значение имеет суммарная протяжённость именно транспортировки газа по газораспределительным сетям ГРО до сетей конечного потребителя, а не физическая протяжённость всех имеющихся в определённом районе газораспределительных сетей, принадлежащих конкретной ГРО, по части газопроводов которых транспортировка газа до сетей отдельного конечного потребителя или определённой группы потребителей может не осуществляться </a:t>
            </a:r>
            <a:endParaRPr lang="ru-RU" sz="3600" dirty="0" smtClean="0"/>
          </a:p>
          <a:p>
            <a:pPr marL="0" indent="0">
              <a:buNone/>
            </a:pPr>
            <a:r>
              <a:rPr lang="ru-RU" sz="3100" dirty="0" smtClean="0"/>
              <a:t>-  </a:t>
            </a:r>
            <a:r>
              <a:rPr lang="ru-RU" sz="3100" dirty="0"/>
              <a:t>Решение Верховного Суда РФ от 16 мая 2016 г. № АКПИ16-226, Постановление Двенадцатого  арбитражного  апелляционного  суда  от  22  мая  2019 г. № 12АП-15955/18 по делу № А12-27107/2018, Постановление Одиннадцатого арбитражного </a:t>
            </a:r>
            <a:r>
              <a:rPr lang="ru-RU" sz="3100" dirty="0" smtClean="0"/>
              <a:t>  апелляционного   суда  от  </a:t>
            </a:r>
            <a:r>
              <a:rPr lang="ru-RU" sz="3100" dirty="0"/>
              <a:t>17 </a:t>
            </a:r>
            <a:r>
              <a:rPr lang="ru-RU" sz="3100" dirty="0" smtClean="0"/>
              <a:t> августа  </a:t>
            </a:r>
            <a:r>
              <a:rPr lang="ru-RU" sz="3100" dirty="0"/>
              <a:t>2017 г. № 11АП-10100/17 по делу № А55-3958/2017.</a:t>
            </a:r>
          </a:p>
          <a:p>
            <a:pPr marL="0" indent="0">
              <a:buNone/>
            </a:pPr>
            <a:endParaRPr lang="ru-RU" dirty="0"/>
          </a:p>
        </p:txBody>
      </p:sp>
    </p:spTree>
    <p:extLst>
      <p:ext uri="{BB962C8B-B14F-4D97-AF65-F5344CB8AC3E}">
        <p14:creationId xmlns:p14="http://schemas.microsoft.com/office/powerpoint/2010/main" val="1337326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92500" lnSpcReduction="10000"/>
          </a:bodyPr>
          <a:lstStyle/>
          <a:p>
            <a:pPr marL="0" indent="0" algn="just">
              <a:buNone/>
            </a:pPr>
            <a:r>
              <a:rPr lang="ru-RU" sz="3600" dirty="0"/>
              <a:t>Для целей определения конечных потребителей к группам, совокупность точек подключения должна быть рассмотрена в качестве одной точки подключения в случае, когда из схемы расположения приборов учета расхода газа невозможно определить, через какую из точек подключения поставляется </a:t>
            </a:r>
            <a:r>
              <a:rPr lang="ru-RU" sz="3600" dirty="0" smtClean="0"/>
              <a:t>газ</a:t>
            </a:r>
          </a:p>
          <a:p>
            <a:pPr marL="0" indent="0" algn="just">
              <a:buNone/>
            </a:pPr>
            <a:r>
              <a:rPr lang="ru-RU" sz="2600" dirty="0" smtClean="0"/>
              <a:t> </a:t>
            </a:r>
            <a:r>
              <a:rPr lang="ru-RU" sz="2600" dirty="0"/>
              <a:t>- Постановление Первого арбитражного апелляционного суда от 28 июля 2017 г. № 01АП-4283/17 по делу № А43-33684/2016, Постановление Первого арбитражного апелляционного суда от 6 декабря 2016 г. № 01АП-8264/16 по делу № А43-10069/2016.</a:t>
            </a:r>
          </a:p>
          <a:p>
            <a:pPr marL="0" indent="0">
              <a:buNone/>
            </a:pPr>
            <a:endParaRPr lang="ru-RU" dirty="0"/>
          </a:p>
        </p:txBody>
      </p:sp>
    </p:spTree>
    <p:extLst>
      <p:ext uri="{BB962C8B-B14F-4D97-AF65-F5344CB8AC3E}">
        <p14:creationId xmlns:p14="http://schemas.microsoft.com/office/powerpoint/2010/main" val="3764266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400" b="1" dirty="0" smtClean="0"/>
              <a:t>Дело </a:t>
            </a:r>
            <a:r>
              <a:rPr lang="ru-RU" sz="2400" b="1" dirty="0"/>
              <a:t>№ А41-72648/2017</a:t>
            </a:r>
          </a:p>
        </p:txBody>
      </p:sp>
      <p:sp>
        <p:nvSpPr>
          <p:cNvPr id="3" name="Объект 2"/>
          <p:cNvSpPr>
            <a:spLocks noGrp="1"/>
          </p:cNvSpPr>
          <p:nvPr>
            <p:ph idx="1"/>
          </p:nvPr>
        </p:nvSpPr>
        <p:spPr>
          <a:xfrm>
            <a:off x="467544" y="692696"/>
            <a:ext cx="8229600" cy="6048672"/>
          </a:xfrm>
        </p:spPr>
        <p:txBody>
          <a:bodyPr>
            <a:normAutofit fontScale="62500" lnSpcReduction="20000"/>
          </a:bodyPr>
          <a:lstStyle/>
          <a:p>
            <a:pPr marL="0" indent="0" algn="just">
              <a:buNone/>
            </a:pPr>
            <a:r>
              <a:rPr lang="ru-RU" sz="3400" i="1" dirty="0"/>
              <a:t>«В данном случае ответчик, являющийся теплосетью – </a:t>
            </a:r>
            <a:r>
              <a:rPr lang="ru-RU" sz="3400" i="1" dirty="0" err="1"/>
              <a:t>ресурсоснабжающей</a:t>
            </a:r>
            <a:r>
              <a:rPr lang="ru-RU" sz="3400" i="1" dirty="0"/>
              <a:t> организацией, фактически выступает, вопреки доводам апелляционной жалобы, как исполнитель коммунальных услуг, </a:t>
            </a:r>
            <a:r>
              <a:rPr lang="ru-RU" sz="3400" b="1" i="1" dirty="0"/>
              <a:t>поскольку поставляет ресурс напрямую конечным потребителям, минуя какого-либо посредника </a:t>
            </a:r>
            <a:r>
              <a:rPr lang="ru-RU" sz="3400" i="1" dirty="0"/>
              <a:t>(в том числе управляющую компанию</a:t>
            </a:r>
            <a:r>
              <a:rPr lang="ru-RU" sz="3400" i="1" dirty="0" smtClean="0"/>
              <a:t>)…</a:t>
            </a:r>
          </a:p>
          <a:p>
            <a:pPr marL="0" indent="0" algn="just">
              <a:buNone/>
            </a:pPr>
            <a:r>
              <a:rPr lang="ru-RU" sz="3400" i="1" dirty="0" smtClean="0"/>
              <a:t>… С </a:t>
            </a:r>
            <a:r>
              <a:rPr lang="ru-RU" sz="3400" i="1" dirty="0"/>
              <a:t>учетом изложенного, суд первой инстанции пришел к обоснованному выводу о том, что применительно к настоящему спору, рассматриваемому договору и правоотношениям по поставке газа сверх установленного договором объема, </a:t>
            </a:r>
            <a:r>
              <a:rPr lang="ru-RU" sz="3400" i="1" u="sng" dirty="0"/>
              <a:t>ответчик выступает не как </a:t>
            </a:r>
            <a:r>
              <a:rPr lang="ru-RU" sz="3400" i="1" u="sng" dirty="0" err="1"/>
              <a:t>ресурсоснабжающая</a:t>
            </a:r>
            <a:r>
              <a:rPr lang="ru-RU" sz="3400" i="1" u="sng" dirty="0"/>
              <a:t> организация, а как коммунально-бытовой потребитель.</a:t>
            </a:r>
            <a:endParaRPr lang="ru-RU" sz="3400" dirty="0"/>
          </a:p>
          <a:p>
            <a:pPr marL="0" indent="0" algn="just">
              <a:buNone/>
            </a:pPr>
            <a:r>
              <a:rPr lang="ru-RU" sz="3400" i="1" dirty="0"/>
              <a:t>При таких обстоятельствах апелляционный суд поддерживает вывод суда первой инстанции о том, что исходя из вышеуказанных норм и правил, разъяснений и указаний Верховного суда Российской Федерации, Арбитражного суда Московского округа (по настоящему делу) к ответчику подлежит применению исключение предусмотренное пунктом </a:t>
            </a:r>
            <a:r>
              <a:rPr lang="ru-RU" sz="3400" i="1" dirty="0" smtClean="0"/>
              <a:t>17 Правил </a:t>
            </a:r>
            <a:r>
              <a:rPr lang="ru-RU" sz="3400" i="1" dirty="0"/>
              <a:t>№ 162 о неприменении повышающего коэффициента к расчетам стоимости потребленного сверх установленного договором объема газа» </a:t>
            </a:r>
            <a:endParaRPr lang="ru-RU" sz="3400" i="1" dirty="0" smtClean="0"/>
          </a:p>
          <a:p>
            <a:pPr marL="0" indent="0" algn="just">
              <a:buNone/>
            </a:pPr>
            <a:r>
              <a:rPr lang="ru-RU" i="1" dirty="0" smtClean="0"/>
              <a:t> </a:t>
            </a:r>
            <a:r>
              <a:rPr lang="ru-RU" i="1" dirty="0"/>
              <a:t>- </a:t>
            </a:r>
            <a:r>
              <a:rPr lang="ru-RU" dirty="0"/>
              <a:t>Постановление Десятого арбитражного апелляционного суда от 17 декабря 2018 г. № 10АП-21240/18 по делу № А41-72648/2017.</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2153852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76664"/>
          </a:xfrm>
        </p:spPr>
        <p:txBody>
          <a:bodyPr>
            <a:normAutofit fontScale="77500" lnSpcReduction="20000"/>
          </a:bodyPr>
          <a:lstStyle/>
          <a:p>
            <a:pPr marL="0" indent="0" algn="just">
              <a:buNone/>
            </a:pPr>
            <a:r>
              <a:rPr lang="ru-RU" sz="3600" b="1" i="1" dirty="0" smtClean="0"/>
              <a:t>«Аварийно-диспетчерское обеспечение» </a:t>
            </a:r>
            <a:r>
              <a:rPr lang="ru-RU" sz="3600" i="1" dirty="0" smtClean="0"/>
              <a:t>- комплекс мер по предупреждению и локализации аварий, возникающих в процессе использования внутридомового и внутриквартирного газового оборудования, направленных на устранение непосредственной угрозы жизни или здоровью граждан, причинения вреда имуществу физических или юридических лиц, государственному или муниципальному имуществу, окружающей среде, жизни или здоровью животных и растений </a:t>
            </a:r>
            <a:endParaRPr lang="ru-RU" sz="3600" i="1" dirty="0" smtClean="0"/>
          </a:p>
          <a:p>
            <a:pPr marL="0" indent="0" algn="just">
              <a:buNone/>
            </a:pPr>
            <a:r>
              <a:rPr lang="ru-RU" sz="2800" dirty="0" smtClean="0"/>
              <a:t>(</a:t>
            </a:r>
            <a:r>
              <a:rPr lang="ru-RU" sz="2800" dirty="0"/>
              <a:t>Правила 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 (утв. </a:t>
            </a:r>
            <a:r>
              <a:rPr lang="ru-RU" sz="2800" dirty="0" smtClean="0"/>
              <a:t>постановлением </a:t>
            </a:r>
            <a:r>
              <a:rPr lang="ru-RU" sz="2800" dirty="0"/>
              <a:t>Правительства РФ от 14 мая 2013 г. № 410)</a:t>
            </a:r>
          </a:p>
          <a:p>
            <a:pPr marL="0" indent="0" algn="just">
              <a:buNone/>
            </a:pPr>
            <a:endParaRPr lang="ru-RU" sz="3100" dirty="0"/>
          </a:p>
        </p:txBody>
      </p:sp>
    </p:spTree>
    <p:extLst>
      <p:ext uri="{BB962C8B-B14F-4D97-AF65-F5344CB8AC3E}">
        <p14:creationId xmlns:p14="http://schemas.microsoft.com/office/powerpoint/2010/main" val="348225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323528" y="332656"/>
            <a:ext cx="8445624" cy="6264696"/>
          </a:xfrm>
        </p:spPr>
        <p:txBody>
          <a:bodyPr>
            <a:normAutofit fontScale="62500" lnSpcReduction="20000"/>
          </a:bodyPr>
          <a:lstStyle/>
          <a:p>
            <a:pPr marL="0" indent="0" algn="just">
              <a:buNone/>
            </a:pPr>
            <a:r>
              <a:rPr lang="ru-RU" sz="3600" b="1" dirty="0" smtClean="0"/>
              <a:t>«Специализированная организация» </a:t>
            </a:r>
            <a:r>
              <a:rPr lang="ru-RU" sz="3600" dirty="0" smtClean="0"/>
              <a:t>- организация, осуществляющая деятельность по техническому обслуживанию и ремонту внутридомового и (или) внутриквартирного газового оборудования, в том числе газораспределительная организация, соответствующая требованиям, установленным разделом </a:t>
            </a:r>
            <a:r>
              <a:rPr lang="en-US" sz="3600" dirty="0" smtClean="0"/>
              <a:t>IX</a:t>
            </a:r>
            <a:r>
              <a:rPr lang="ru-RU" sz="3600" dirty="0" smtClean="0"/>
              <a:t> Правил</a:t>
            </a:r>
            <a:r>
              <a:rPr lang="en-US" sz="3600" dirty="0" smtClean="0"/>
              <a:t> </a:t>
            </a:r>
            <a:r>
              <a:rPr lang="ru-RU" sz="3600" dirty="0" smtClean="0"/>
              <a:t>пользования </a:t>
            </a:r>
            <a:r>
              <a:rPr lang="ru-RU" sz="3600" dirty="0"/>
              <a:t>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a:t>
            </a:r>
            <a:r>
              <a:rPr lang="ru-RU" sz="3600" dirty="0" smtClean="0"/>
              <a:t>, направившая в уполномоченный орган государственного контроля (надзора) уведомление о начале осуществления деятельности по техническому обслуживанию и ремонту внутридомового и (или) внутриквартирного газового оборудования в соответствии с</a:t>
            </a:r>
            <a:r>
              <a:rPr lang="en-US" sz="3600" dirty="0"/>
              <a:t> </a:t>
            </a:r>
            <a:r>
              <a:rPr lang="ru-RU" sz="3600" dirty="0" smtClean="0"/>
              <a:t>пунктом 40 части 2 статьи 8 Федерального закона «О защите прав юридических лиц и индивидуальных предпринимателей при осуществлении государственного контроля (надзора) и муниципального контроля» </a:t>
            </a:r>
            <a:endParaRPr lang="ru-RU" sz="3600" dirty="0" smtClean="0"/>
          </a:p>
          <a:p>
            <a:pPr marL="0" indent="0" algn="just">
              <a:buNone/>
            </a:pPr>
            <a:r>
              <a:rPr lang="ru-RU" sz="2900" dirty="0" smtClean="0"/>
              <a:t>(</a:t>
            </a:r>
            <a:r>
              <a:rPr lang="ru-RU" sz="2900" dirty="0" smtClean="0"/>
              <a:t>Правила 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 (утв. постановлением Правительства РФ от 14 мая 2013 г. № 410  с изменениями, внесенными постановлением Правительства РФ от 9 сентября 2017 г. № 1091)</a:t>
            </a:r>
            <a:endParaRPr lang="ru-RU" sz="2900" dirty="0"/>
          </a:p>
        </p:txBody>
      </p:sp>
    </p:spTree>
    <p:extLst>
      <p:ext uri="{BB962C8B-B14F-4D97-AF65-F5344CB8AC3E}">
        <p14:creationId xmlns:p14="http://schemas.microsoft.com/office/powerpoint/2010/main" val="2319564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568952" cy="6480720"/>
          </a:xfrm>
        </p:spPr>
        <p:txBody>
          <a:bodyPr>
            <a:normAutofit fontScale="40000" lnSpcReduction="20000"/>
          </a:bodyPr>
          <a:lstStyle/>
          <a:p>
            <a:pPr marL="0" indent="0" algn="just">
              <a:buNone/>
            </a:pPr>
            <a:r>
              <a:rPr lang="ru-RU" sz="4000" dirty="0" smtClean="0"/>
              <a:t>7. Аварийно-диспетчерское обеспечение, в том числе локализация аварийных участков сети газопотребления, устранение утечек газа, предупреждение аварий, выполняется круглосуточно аварийно-диспетчерской службой газораспределительной организации незамедлительно при поступлении информации об аварии или угрозе ее возникновения без соблюдения требования о предварительном согласовании с заказчиком даты (дат) и времени обеспечения допуска сотрудников исполнителя к внутридомовому и (или) внутриквартирному газовому оборудованию, предусмотренного пунктами 48 - 53 настоящих Правил, и (или) требования об уведомлении заказчика о предстоящем приостановлении подачи газа и его причинах, предусмотренного пунктом 81 настоящих Правил.</a:t>
            </a:r>
          </a:p>
          <a:p>
            <a:pPr marL="0" indent="0" algn="just">
              <a:buNone/>
            </a:pPr>
            <a:r>
              <a:rPr lang="ru-RU" sz="4000" dirty="0" smtClean="0"/>
              <a:t>Для локализации аварий на внутридомовом и (или) внутриквартирном газовом оборудовании при необходимости привлекаются сотрудники полиции и (или) сотрудники подразделений территориальных органов Министерства Российской Федерации по делам гражданской обороны, чрезвычайным ситуациям и ликвидации последствий стихийных бедствий.</a:t>
            </a:r>
          </a:p>
          <a:p>
            <a:pPr marL="0" indent="0" algn="just">
              <a:buNone/>
            </a:pPr>
            <a:r>
              <a:rPr lang="ru-RU" sz="4000" dirty="0" smtClean="0"/>
              <a:t>Аварийно-диспетчерское обеспечение осуществляется газораспределительной организацией в соответствии с законодательством Российской Федерации и настоящими Правилами.</a:t>
            </a:r>
          </a:p>
          <a:p>
            <a:pPr marL="0" indent="0" algn="just">
              <a:buNone/>
            </a:pPr>
            <a:r>
              <a:rPr lang="ru-RU" sz="4000" dirty="0" smtClean="0"/>
              <a:t>Специализированная организация, не являющаяся газораспределительной организацией, заключает с газораспределительной организацией, имеющей обязанность по транспортировке газа до многоквартирного дома (жилого дома, домовладения), в котором установлено внутридомовое и (или) внутриквартирное газовое оборудование, а также имеющей в своем составе аварийно-диспетчерскую службу, соглашение об осуществлении аварийно-диспетчерского обеспечения внутридомового и (или) внутриквартирного газового оборудования (далее - соглашение).</a:t>
            </a:r>
          </a:p>
          <a:p>
            <a:pPr marL="0" indent="0" algn="just">
              <a:buNone/>
            </a:pPr>
            <a:r>
              <a:rPr lang="ru-RU" sz="4000" dirty="0" smtClean="0"/>
              <a:t>Приостановление газораспределительной организацией подачи газа оформляется соответствующим актом в порядке, предусмотренном пунктами 87 и 88 настоящих Правил.</a:t>
            </a:r>
          </a:p>
          <a:p>
            <a:pPr marL="0" indent="0" algn="just">
              <a:buNone/>
            </a:pPr>
            <a:r>
              <a:rPr lang="ru-RU" sz="4000" dirty="0" smtClean="0"/>
              <a:t>Газораспределительная организация не вправе отказать специализированной организации, не являющейся газораспределительной организацией, заключившей договор (договоры) о техническом обслуживании и ремонте внутридомового и (или) внутриквартирного газового оборудования с заказчиком (заказчиками), в заключении соглашения</a:t>
            </a:r>
            <a:r>
              <a:rPr lang="ru-RU" sz="4000" dirty="0" smtClean="0"/>
              <a:t>.</a:t>
            </a:r>
          </a:p>
          <a:p>
            <a:pPr marL="0" indent="0" algn="just">
              <a:buNone/>
            </a:pPr>
            <a:r>
              <a:rPr lang="ru-RU" sz="3000" dirty="0" smtClean="0"/>
              <a:t>(Правила 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 (утв. постановлением Правительства РФ от 14.05.2013 г. № 410 с изм., внесенными постановлением Правительства РФ от 9 сентября 2017 г. № 1091)</a:t>
            </a:r>
          </a:p>
          <a:p>
            <a:pPr marL="0" indent="0" algn="just">
              <a:buNone/>
            </a:pPr>
            <a:endParaRPr lang="ru-RU" sz="3400" dirty="0" smtClean="0"/>
          </a:p>
          <a:p>
            <a:endParaRPr lang="ru-RU" dirty="0"/>
          </a:p>
        </p:txBody>
      </p:sp>
    </p:spTree>
    <p:extLst>
      <p:ext uri="{BB962C8B-B14F-4D97-AF65-F5344CB8AC3E}">
        <p14:creationId xmlns:p14="http://schemas.microsoft.com/office/powerpoint/2010/main" val="2694595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
      <a:dk1>
        <a:sysClr val="windowText" lastClr="000000"/>
      </a:dk1>
      <a:lt1>
        <a:srgbClr val="C6D9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TotalTime>
  <Words>919</Words>
  <Application>Microsoft Office PowerPoint</Application>
  <PresentationFormat>Экран (4:3)</PresentationFormat>
  <Paragraphs>41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Судебная практика по спорам о применении тарифов на транспортировку газа</vt:lpstr>
      <vt:lpstr>Презентация PowerPoint</vt:lpstr>
      <vt:lpstr>Презентация PowerPoint</vt:lpstr>
      <vt:lpstr>Презентация PowerPoint</vt:lpstr>
      <vt:lpstr>Презентация PowerPoint</vt:lpstr>
      <vt:lpstr>Дело № А41-72648/2017</vt:lpstr>
      <vt:lpstr>Презентация PowerPoint</vt:lpstr>
      <vt:lpstr>Презентация PowerPoint</vt:lpstr>
      <vt:lpstr>Презентация PowerPoint</vt:lpstr>
      <vt:lpstr>Решение Верховного Суда РФ от 19 декабря 2018 г.  №АКПИ18-1084: «Доводы административного истца о том, что оспариваемые положения нормативного правового акта предусматривают осуществление аварийно-технического обеспечения только газораспределительной организацией, являются несостоятельными….  …. Абзац четвертый пункта 7 Правил определяет взаимоотношения специализированной организации по техническому обслуживанию и ремонту внутридомового и (или) внутриквартирного газового оборудования с газораспределительной организацией по осуществлению аварийно-диспетчерского обеспечения. При этом в силу абзаца шестого пункта 7  Правил газораспределительная организация не вправе отказать специализированной организации по техническому обслуживанию и ремонту внутридомового и (или) внутриквартирного газового оборудования в заключение соглашения об осуществлении аварийно-диспетчерского обеспечения, каких-либо выплат указанные нормы не предусматривают».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Судебная практика по спорам о применении тарифов на транспортировку газа</dc:title>
  <dc:creator>Наталия</dc:creator>
  <cp:lastModifiedBy>Наталия</cp:lastModifiedBy>
  <cp:revision>31</cp:revision>
  <dcterms:created xsi:type="dcterms:W3CDTF">2019-06-27T18:38:25Z</dcterms:created>
  <dcterms:modified xsi:type="dcterms:W3CDTF">2019-06-28T02:11:06Z</dcterms:modified>
</cp:coreProperties>
</file>