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1" r:id="rId4"/>
    <p:sldId id="263" r:id="rId5"/>
    <p:sldId id="262" r:id="rId6"/>
    <p:sldId id="264" r:id="rId7"/>
    <p:sldId id="265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2" d="100"/>
          <a:sy n="72" d="100"/>
        </p:scale>
        <p:origin x="-1104" y="-5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AAC892-D413-4D8F-85F3-CC486C0F4579}" type="datetimeFigureOut">
              <a:rPr lang="ru-RU" smtClean="0"/>
              <a:pPr/>
              <a:t>25.06.2019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B2826-D924-40A3-AB06-C7331B0531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87997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B2826-D924-40A3-AB06-C7331B0531C2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01092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AC44A-F763-4C2B-88BB-E518FEB2D138}" type="datetimeFigureOut">
              <a:rPr lang="ru-RU" smtClean="0"/>
              <a:pPr/>
              <a:t>25.06.2019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A94FC-8140-4E0E-AA4D-41B60BABB4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AC44A-F763-4C2B-88BB-E518FEB2D138}" type="datetimeFigureOut">
              <a:rPr lang="ru-RU" smtClean="0"/>
              <a:pPr/>
              <a:t>25.06.2019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A94FC-8140-4E0E-AA4D-41B60BABB4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AC44A-F763-4C2B-88BB-E518FEB2D138}" type="datetimeFigureOut">
              <a:rPr lang="ru-RU" smtClean="0"/>
              <a:pPr/>
              <a:t>25.06.2019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A94FC-8140-4E0E-AA4D-41B60BABB4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AC44A-F763-4C2B-88BB-E518FEB2D138}" type="datetimeFigureOut">
              <a:rPr lang="ru-RU" smtClean="0"/>
              <a:pPr/>
              <a:t>25.06.2019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A94FC-8140-4E0E-AA4D-41B60BABB4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AC44A-F763-4C2B-88BB-E518FEB2D138}" type="datetimeFigureOut">
              <a:rPr lang="ru-RU" smtClean="0"/>
              <a:pPr/>
              <a:t>25.06.2019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A94FC-8140-4E0E-AA4D-41B60BABB4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AC44A-F763-4C2B-88BB-E518FEB2D138}" type="datetimeFigureOut">
              <a:rPr lang="ru-RU" smtClean="0"/>
              <a:pPr/>
              <a:t>25.06.2019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A94FC-8140-4E0E-AA4D-41B60BABB4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AC44A-F763-4C2B-88BB-E518FEB2D138}" type="datetimeFigureOut">
              <a:rPr lang="ru-RU" smtClean="0"/>
              <a:pPr/>
              <a:t>25.06.2019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A94FC-8140-4E0E-AA4D-41B60BABB4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AC44A-F763-4C2B-88BB-E518FEB2D138}" type="datetimeFigureOut">
              <a:rPr lang="ru-RU" smtClean="0"/>
              <a:pPr/>
              <a:t>25.06.2019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A94FC-8140-4E0E-AA4D-41B60BABB4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AC44A-F763-4C2B-88BB-E518FEB2D138}" type="datetimeFigureOut">
              <a:rPr lang="ru-RU" smtClean="0"/>
              <a:pPr/>
              <a:t>25.06.2019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A94FC-8140-4E0E-AA4D-41B60BABB4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AC44A-F763-4C2B-88BB-E518FEB2D138}" type="datetimeFigureOut">
              <a:rPr lang="ru-RU" smtClean="0"/>
              <a:pPr/>
              <a:t>25.06.2019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A94FC-8140-4E0E-AA4D-41B60BABB4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AC44A-F763-4C2B-88BB-E518FEB2D138}" type="datetimeFigureOut">
              <a:rPr lang="ru-RU" smtClean="0"/>
              <a:pPr/>
              <a:t>25.06.2019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A94FC-8140-4E0E-AA4D-41B60BABB4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AC44A-F763-4C2B-88BB-E518FEB2D138}" type="datetimeFigureOut">
              <a:rPr lang="ru-RU" smtClean="0"/>
              <a:pPr/>
              <a:t>25.06.2019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A94FC-8140-4E0E-AA4D-41B60BABB4A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85723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3100" b="1" dirty="0"/>
              <a:t>Особенности применения </a:t>
            </a:r>
            <a:r>
              <a:rPr lang="ru-RU" sz="3100" b="1" dirty="0" smtClean="0"/>
              <a:t>газораспределительными организациями </a:t>
            </a:r>
            <a:r>
              <a:rPr lang="ru-RU" sz="3100" b="1" dirty="0"/>
              <a:t>тарифов по транспортировке газа конечным потребителям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2786058"/>
            <a:ext cx="6400800" cy="1752600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в условиях растущего рынка газораспредели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т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ельных организаций, транспортировки газа в транзитном потоке и изменяющихся режимов газоснабжения и схемы транспортировки газа 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86314" y="5572140"/>
            <a:ext cx="371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Чернова Анна Николаевна</a:t>
            </a: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независимый эксперт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472518" cy="114300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РЕЖИМ ГАЗОСНАБЖЕНИЯ №2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2000" dirty="0" smtClean="0"/>
              <a:t>Схема транспортировки газа в условиях двух транспортирующих ГРО</a:t>
            </a:r>
            <a:endParaRPr lang="ru-RU" sz="2000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928662" y="1643050"/>
            <a:ext cx="1214446" cy="92869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ГРС 1</a:t>
            </a:r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1928794" y="2071678"/>
            <a:ext cx="4786346" cy="357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 rot="16200000">
            <a:off x="1714480" y="3571876"/>
            <a:ext cx="1643074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Потребитель 1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 rot="16200000">
            <a:off x="2643174" y="3571876"/>
            <a:ext cx="1643074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Потребитель 2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 rot="16200000">
            <a:off x="3643306" y="3571876"/>
            <a:ext cx="1643074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Потребитель 3</a:t>
            </a:r>
            <a:endParaRPr lang="ru-RU" dirty="0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rot="5400000">
            <a:off x="3821901" y="2607464"/>
            <a:ext cx="1071571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5180017" y="2892421"/>
            <a:ext cx="1643074" cy="1588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 rot="16200000">
            <a:off x="5143504" y="4143380"/>
            <a:ext cx="1643074" cy="785818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Потребитель 4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2786050" y="1714488"/>
            <a:ext cx="15716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Сеть ГРО 1</a:t>
            </a:r>
            <a:endParaRPr lang="ru-RU" sz="1600" dirty="0"/>
          </a:p>
        </p:txBody>
      </p:sp>
      <p:sp>
        <p:nvSpPr>
          <p:cNvPr id="20" name="TextBox 19"/>
          <p:cNvSpPr txBox="1"/>
          <p:nvPr/>
        </p:nvSpPr>
        <p:spPr>
          <a:xfrm rot="5400000">
            <a:off x="5634252" y="2866814"/>
            <a:ext cx="12144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7030A0"/>
                </a:solidFill>
              </a:rPr>
              <a:t>Сеть ГРО 2</a:t>
            </a:r>
            <a:endParaRPr lang="ru-RU" sz="1600" dirty="0">
              <a:solidFill>
                <a:srgbClr val="7030A0"/>
              </a:solidFill>
            </a:endParaRPr>
          </a:p>
        </p:txBody>
      </p:sp>
      <p:sp>
        <p:nvSpPr>
          <p:cNvPr id="25" name="Равнобедренный треугольник 24"/>
          <p:cNvSpPr/>
          <p:nvPr/>
        </p:nvSpPr>
        <p:spPr>
          <a:xfrm>
            <a:off x="6357950" y="1500174"/>
            <a:ext cx="1214446" cy="92869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ГРС 2</a:t>
            </a:r>
            <a:endParaRPr lang="ru-RU" dirty="0"/>
          </a:p>
        </p:txBody>
      </p:sp>
      <p:sp>
        <p:nvSpPr>
          <p:cNvPr id="26" name="Выгнутая влево стрелка 25"/>
          <p:cNvSpPr/>
          <p:nvPr/>
        </p:nvSpPr>
        <p:spPr>
          <a:xfrm rot="17371537" flipH="1">
            <a:off x="3600598" y="127407"/>
            <a:ext cx="1358400" cy="3900817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71472" y="5072074"/>
            <a:ext cx="750099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Потребитель 4 получает газ от ГРС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1</a:t>
            </a:r>
          </a:p>
          <a:p>
            <a:endParaRPr lang="ru-RU" dirty="0" smtClean="0"/>
          </a:p>
          <a:p>
            <a:r>
              <a:rPr lang="ru-RU" dirty="0" smtClean="0"/>
              <a:t>Применяемые тарифы:</a:t>
            </a:r>
          </a:p>
          <a:p>
            <a:r>
              <a:rPr lang="ru-RU" dirty="0" smtClean="0"/>
              <a:t>ГРО1 – тариф на транспортировку газа (Например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,</a:t>
            </a:r>
            <a:r>
              <a:rPr lang="ru-RU" dirty="0" smtClean="0"/>
              <a:t> 1200 рублей/тыс.м.куб)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ГРО2 – «транзитный» тариф (Например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,</a:t>
            </a:r>
            <a:r>
              <a:rPr lang="ru-RU" dirty="0" smtClean="0">
                <a:solidFill>
                  <a:srgbClr val="7030A0"/>
                </a:solidFill>
              </a:rPr>
              <a:t> 150 </a:t>
            </a:r>
            <a:r>
              <a:rPr lang="ru-RU" dirty="0" err="1" smtClean="0">
                <a:solidFill>
                  <a:srgbClr val="7030A0"/>
                </a:solidFill>
              </a:rPr>
              <a:t>руб</a:t>
            </a:r>
            <a:r>
              <a:rPr lang="ru-RU" dirty="0" smtClean="0">
                <a:solidFill>
                  <a:srgbClr val="7030A0"/>
                </a:solidFill>
              </a:rPr>
              <a:t>/тыс.м.куб)</a:t>
            </a:r>
            <a:endParaRPr lang="ru-RU" dirty="0">
              <a:solidFill>
                <a:srgbClr val="7030A0"/>
              </a:solidFill>
            </a:endParaRP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 rot="5400000">
            <a:off x="2963850" y="2606670"/>
            <a:ext cx="1071571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5400000">
            <a:off x="2035156" y="2678106"/>
            <a:ext cx="1071571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Скругленный прямоугольник 43"/>
          <p:cNvSpPr/>
          <p:nvPr/>
        </p:nvSpPr>
        <p:spPr>
          <a:xfrm>
            <a:off x="6786578" y="3357562"/>
            <a:ext cx="2000264" cy="20002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При объеме потребления 500 тыс.м.куб стоимость  услуг по транспортировке</a:t>
            </a: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1200" dirty="0" err="1" smtClean="0">
                <a:solidFill>
                  <a:schemeClr val="accent6">
                    <a:lumMod val="75000"/>
                  </a:schemeClr>
                </a:solidFill>
              </a:rPr>
              <a:t>гааа</a:t>
            </a: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 (без учета НДС)</a:t>
            </a:r>
            <a:r>
              <a:rPr lang="ru-RU" sz="1200" dirty="0" smtClean="0"/>
              <a:t> для Потребителя 4  составит:</a:t>
            </a:r>
          </a:p>
          <a:p>
            <a:pPr algn="ctr"/>
            <a:r>
              <a:rPr lang="ru-RU" sz="1200" dirty="0" smtClean="0"/>
              <a:t>500*1200 + 500*150 = </a:t>
            </a:r>
          </a:p>
          <a:p>
            <a:pPr algn="ctr"/>
            <a:r>
              <a:rPr lang="ru-RU" sz="1600" dirty="0" smtClean="0">
                <a:solidFill>
                  <a:srgbClr val="FF0000"/>
                </a:solidFill>
              </a:rPr>
              <a:t>675 </a:t>
            </a:r>
            <a:r>
              <a:rPr lang="ru-RU" sz="1600" dirty="0" err="1" smtClean="0">
                <a:solidFill>
                  <a:srgbClr val="FF0000"/>
                </a:solidFill>
              </a:rPr>
              <a:t>тыс</a:t>
            </a:r>
            <a:r>
              <a:rPr lang="ru-RU" sz="1600" dirty="0" smtClean="0">
                <a:solidFill>
                  <a:srgbClr val="FF0000"/>
                </a:solidFill>
              </a:rPr>
              <a:t> .</a:t>
            </a:r>
            <a:r>
              <a:rPr lang="ru-RU" sz="1600" dirty="0" err="1" smtClean="0">
                <a:solidFill>
                  <a:srgbClr val="FF0000"/>
                </a:solidFill>
              </a:rPr>
              <a:t>руб</a:t>
            </a:r>
            <a:endParaRPr lang="ru-RU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472518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Схема транспортировки газа конечным потребителям в условиях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наличия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smtClean="0"/>
              <a:t>един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ственной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smtClean="0"/>
              <a:t>ГРО</a:t>
            </a:r>
            <a:endParaRPr lang="ru-RU" sz="2800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1000100" y="1928802"/>
            <a:ext cx="1214446" cy="92869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ГРС</a:t>
            </a:r>
            <a:endParaRPr lang="ru-RU" dirty="0"/>
          </a:p>
        </p:txBody>
      </p:sp>
      <p:cxnSp>
        <p:nvCxnSpPr>
          <p:cNvPr id="6" name="Прямая соединительная линия 5"/>
          <p:cNvCxnSpPr>
            <a:endCxn id="7" idx="1"/>
          </p:cNvCxnSpPr>
          <p:nvPr/>
        </p:nvCxnSpPr>
        <p:spPr>
          <a:xfrm flipV="1">
            <a:off x="1910935" y="2321711"/>
            <a:ext cx="5375709" cy="357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7286644" y="1928802"/>
            <a:ext cx="1571636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Население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 rot="16200000">
            <a:off x="2464579" y="4179099"/>
            <a:ext cx="1571636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Потребитель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 rot="16200000">
            <a:off x="3750463" y="4179099"/>
            <a:ext cx="1571636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Потребитель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 rot="16200000">
            <a:off x="4964909" y="4179099"/>
            <a:ext cx="1571636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Потребитель</a:t>
            </a:r>
            <a:endParaRPr lang="ru-RU" dirty="0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rot="5400000">
            <a:off x="4965307" y="3178570"/>
            <a:ext cx="1643074" cy="7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714612" y="2643182"/>
            <a:ext cx="36433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Тариф на транспортировку газа в соответствии с классификацией групп конечных потребителей по точкам подключения</a:t>
            </a:r>
            <a:endParaRPr lang="ru-RU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7143768" y="1142984"/>
            <a:ext cx="178598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Тариф на транспортировку газа населению</a:t>
            </a:r>
            <a:endParaRPr lang="ru-RU" sz="1400" dirty="0"/>
          </a:p>
        </p:txBody>
      </p:sp>
      <p:cxnSp>
        <p:nvCxnSpPr>
          <p:cNvPr id="32" name="Прямая соединительная линия 31"/>
          <p:cNvCxnSpPr>
            <a:endCxn id="12" idx="3"/>
          </p:cNvCxnSpPr>
          <p:nvPr/>
        </p:nvCxnSpPr>
        <p:spPr>
          <a:xfrm rot="16200000" flipH="1">
            <a:off x="3804041" y="3053950"/>
            <a:ext cx="1428760" cy="35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>
            <a:off x="2320909" y="3178967"/>
            <a:ext cx="1643868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Скругленный прямоугольник 34"/>
          <p:cNvSpPr/>
          <p:nvPr/>
        </p:nvSpPr>
        <p:spPr>
          <a:xfrm>
            <a:off x="428596" y="5143512"/>
            <a:ext cx="2071702" cy="13573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i="1" dirty="0" smtClean="0"/>
              <a:t>источник газа: </a:t>
            </a:r>
            <a:r>
              <a:rPr lang="ru-RU" sz="1200" i="1" dirty="0" smtClean="0"/>
              <a:t>Элемент системы газоснабжения, предназначенный для       подачи газа в сеть газораспределения</a:t>
            </a:r>
            <a:endParaRPr lang="ru-RU" sz="1200" dirty="0"/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6929454" y="4786322"/>
            <a:ext cx="1928826" cy="16430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потребитель газа - лицо, приобретающее газ для собственных бытовых нужд, а также собственных производственных или иных хозяйственных нужд</a:t>
            </a:r>
          </a:p>
        </p:txBody>
      </p:sp>
      <p:sp>
        <p:nvSpPr>
          <p:cNvPr id="41" name="Стрелка вправо 40"/>
          <p:cNvSpPr/>
          <p:nvPr/>
        </p:nvSpPr>
        <p:spPr>
          <a:xfrm>
            <a:off x="2571736" y="5929330"/>
            <a:ext cx="4286280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472518" cy="1143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Схема транспортировки газа в условиях </a:t>
            </a:r>
            <a:br>
              <a:rPr lang="ru-RU" sz="3200" dirty="0" smtClean="0"/>
            </a:b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наличия двух ГРО</a:t>
            </a:r>
            <a:endParaRPr lang="ru-RU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714348" y="1857364"/>
            <a:ext cx="1214446" cy="92869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ГРС</a:t>
            </a:r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1714480" y="2428868"/>
            <a:ext cx="5375709" cy="357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7143768" y="2143116"/>
            <a:ext cx="1571636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Население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 rot="16200000">
            <a:off x="1857356" y="4500570"/>
            <a:ext cx="1643074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Потребитель 1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 rot="16200000">
            <a:off x="3143240" y="4500570"/>
            <a:ext cx="1643074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Потребитель 2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 rot="16200000">
            <a:off x="4286248" y="4500570"/>
            <a:ext cx="1643074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Потребитель 3</a:t>
            </a:r>
            <a:endParaRPr lang="ru-RU" dirty="0"/>
          </a:p>
        </p:txBody>
      </p:sp>
      <p:cxnSp>
        <p:nvCxnSpPr>
          <p:cNvPr id="21" name="Прямая соединительная линия 20"/>
          <p:cNvCxnSpPr>
            <a:endCxn id="13" idx="3"/>
          </p:cNvCxnSpPr>
          <p:nvPr/>
        </p:nvCxnSpPr>
        <p:spPr>
          <a:xfrm rot="16200000" flipH="1">
            <a:off x="4268388" y="3232545"/>
            <a:ext cx="1643074" cy="35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214546" y="2857496"/>
            <a:ext cx="364333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Тариф на транспортировку газа в соответствии с классификацией групп по точкам подключения ГРО 1</a:t>
            </a:r>
            <a:endParaRPr lang="ru-RU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7000892" y="1357298"/>
            <a:ext cx="18573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Тариф на транспортировку газа населению ГРО 1</a:t>
            </a:r>
            <a:endParaRPr lang="ru-RU" sz="1400" dirty="0"/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 rot="5400000">
            <a:off x="3000364" y="3286124"/>
            <a:ext cx="17145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16200000" flipH="1">
            <a:off x="1803777" y="3268264"/>
            <a:ext cx="1714510" cy="357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5465769" y="3249611"/>
            <a:ext cx="1643074" cy="1588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 rot="16200000">
            <a:off x="5464975" y="4464851"/>
            <a:ext cx="1714512" cy="785818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Потребитель 4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3500430" y="2000240"/>
            <a:ext cx="15716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Сеть ГРО 1</a:t>
            </a:r>
            <a:endParaRPr lang="ru-RU" sz="1600" dirty="0"/>
          </a:p>
        </p:txBody>
      </p:sp>
      <p:sp>
        <p:nvSpPr>
          <p:cNvPr id="20" name="TextBox 19"/>
          <p:cNvSpPr txBox="1"/>
          <p:nvPr/>
        </p:nvSpPr>
        <p:spPr>
          <a:xfrm rot="5400000">
            <a:off x="5920004" y="3009690"/>
            <a:ext cx="12144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7030A0"/>
                </a:solidFill>
              </a:rPr>
              <a:t>Сеть ГРО 2</a:t>
            </a:r>
            <a:endParaRPr lang="ru-RU" sz="1600" dirty="0">
              <a:solidFill>
                <a:srgbClr val="7030A0"/>
              </a:solidFill>
            </a:endParaRPr>
          </a:p>
        </p:txBody>
      </p:sp>
      <p:sp>
        <p:nvSpPr>
          <p:cNvPr id="36" name="Выноска со стрелкой вправо 35"/>
          <p:cNvSpPr/>
          <p:nvPr/>
        </p:nvSpPr>
        <p:spPr>
          <a:xfrm>
            <a:off x="7000892" y="4429132"/>
            <a:ext cx="1785950" cy="1000132"/>
          </a:xfrm>
          <a:prstGeom prst="rightArrow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FF0000"/>
                </a:solidFill>
              </a:rPr>
              <a:t>Как определить тарифы?</a:t>
            </a:r>
            <a:endParaRPr lang="ru-RU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472518" cy="1143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Схема транспортировки потребителю 4</a:t>
            </a:r>
            <a:endParaRPr lang="ru-RU" sz="3200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857224" y="1571612"/>
            <a:ext cx="1214446" cy="92869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ГРС</a:t>
            </a:r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714480" y="1928802"/>
            <a:ext cx="328614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5000628" y="1928802"/>
            <a:ext cx="1212858" cy="1588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6215074" y="1571612"/>
            <a:ext cx="1714512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Потребитель 4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2571736" y="1500174"/>
            <a:ext cx="15716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Сеть ГРО 1</a:t>
            </a:r>
            <a:endParaRPr lang="ru-RU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5000628" y="1500174"/>
            <a:ext cx="12144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7030A0"/>
                </a:solidFill>
              </a:rPr>
              <a:t>Сеть ГРО 2</a:t>
            </a:r>
            <a:endParaRPr lang="ru-RU" sz="1600" dirty="0">
              <a:solidFill>
                <a:srgbClr val="7030A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57224" y="3500438"/>
            <a:ext cx="6516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Сеть ГРО1 (9 км) </a:t>
            </a:r>
            <a:r>
              <a:rPr lang="en-US" dirty="0" smtClean="0"/>
              <a:t>&gt;</a:t>
            </a:r>
            <a:r>
              <a:rPr lang="ru-RU" dirty="0" smtClean="0"/>
              <a:t> 80%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от общей протяженности транспортировки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- 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/>
              <a:t>т</a:t>
            </a:r>
            <a:r>
              <a:rPr lang="ru-RU" dirty="0" smtClean="0"/>
              <a:t>ариф на транспортировку газа</a:t>
            </a:r>
          </a:p>
          <a:p>
            <a:endParaRPr lang="ru-RU" dirty="0" smtClean="0"/>
          </a:p>
          <a:p>
            <a:r>
              <a:rPr lang="ru-RU" dirty="0" smtClean="0">
                <a:solidFill>
                  <a:srgbClr val="7030A0"/>
                </a:solidFill>
              </a:rPr>
              <a:t>Сеть ГРО2  (1 км) </a:t>
            </a:r>
            <a:r>
              <a:rPr lang="en-US" dirty="0" smtClean="0">
                <a:solidFill>
                  <a:srgbClr val="7030A0"/>
                </a:solidFill>
              </a:rPr>
              <a:t>&lt;</a:t>
            </a:r>
            <a:r>
              <a:rPr lang="ru-RU" dirty="0" smtClean="0">
                <a:solidFill>
                  <a:srgbClr val="7030A0"/>
                </a:solidFill>
              </a:rPr>
              <a:t> 20% 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от общей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протяженности транспортировки  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-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smtClean="0">
                <a:solidFill>
                  <a:schemeClr val="accent4"/>
                </a:solidFill>
              </a:rPr>
              <a:t>т</a:t>
            </a:r>
            <a:r>
              <a:rPr lang="ru-RU" dirty="0" smtClean="0">
                <a:solidFill>
                  <a:srgbClr val="7030A0"/>
                </a:solidFill>
              </a:rPr>
              <a:t>ранзитный тариф</a:t>
            </a:r>
          </a:p>
          <a:p>
            <a:endParaRPr lang="ru-RU" dirty="0">
              <a:solidFill>
                <a:srgbClr val="7030A0"/>
              </a:solidFill>
            </a:endParaRPr>
          </a:p>
          <a:p>
            <a:endParaRPr lang="ru-RU" dirty="0" smtClean="0">
              <a:solidFill>
                <a:srgbClr val="7030A0"/>
              </a:solidFill>
            </a:endParaRPr>
          </a:p>
          <a:p>
            <a:endParaRPr lang="ru-RU" sz="800" dirty="0" smtClean="0"/>
          </a:p>
          <a:p>
            <a:r>
              <a:rPr lang="ru-RU" sz="1400" dirty="0" smtClean="0"/>
              <a:t>СОГЛАСОВАНО: </a:t>
            </a:r>
          </a:p>
          <a:p>
            <a:r>
              <a:rPr lang="ru-RU" sz="1400" dirty="0" smtClean="0"/>
              <a:t>ГРО1  Директор                                                            ГРО2 Директор </a:t>
            </a:r>
            <a:endParaRPr lang="ru-RU" sz="1400" dirty="0"/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 rot="5400000">
            <a:off x="4501356" y="2285198"/>
            <a:ext cx="100013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500430" y="2357430"/>
            <a:ext cx="1500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dirty="0" smtClean="0"/>
              <a:t>Граница балансовой принадлежности</a:t>
            </a:r>
            <a:endParaRPr lang="ru-RU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472518" cy="1143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Схема транспортировки газа в условиях </a:t>
            </a: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наличия двух ГРО</a:t>
            </a:r>
            <a:endParaRPr lang="ru-RU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928662" y="1928802"/>
            <a:ext cx="1214446" cy="92869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ГРС</a:t>
            </a:r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1928794" y="2500306"/>
            <a:ext cx="5375709" cy="357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7286644" y="2000240"/>
            <a:ext cx="1571636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Население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 rot="16200000">
            <a:off x="1785918" y="4572008"/>
            <a:ext cx="1643074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Потребитель 1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 rot="16200000">
            <a:off x="2928926" y="4572008"/>
            <a:ext cx="1643074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Потребитель 2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 rot="16200000">
            <a:off x="4000496" y="4572008"/>
            <a:ext cx="1643074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Потребитель 3</a:t>
            </a:r>
            <a:endParaRPr lang="ru-RU" dirty="0"/>
          </a:p>
        </p:txBody>
      </p:sp>
      <p:cxnSp>
        <p:nvCxnSpPr>
          <p:cNvPr id="21" name="Прямая соединительная линия 20"/>
          <p:cNvCxnSpPr>
            <a:endCxn id="13" idx="3"/>
          </p:cNvCxnSpPr>
          <p:nvPr/>
        </p:nvCxnSpPr>
        <p:spPr>
          <a:xfrm rot="16200000" flipH="1">
            <a:off x="3982636" y="3303983"/>
            <a:ext cx="1643074" cy="35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428860" y="3000372"/>
            <a:ext cx="335758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Тариф на транспортировку газа в соответствии с классификацией групп по точкам подключения ГРО 1</a:t>
            </a:r>
            <a:endParaRPr lang="ru-RU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7143768" y="1214422"/>
            <a:ext cx="18573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Тариф на транспортировку газа населению ГРО 1</a:t>
            </a:r>
            <a:endParaRPr lang="ru-RU" sz="1400" dirty="0"/>
          </a:p>
        </p:txBody>
      </p:sp>
      <p:cxnSp>
        <p:nvCxnSpPr>
          <p:cNvPr id="32" name="Прямая соединительная линия 31"/>
          <p:cNvCxnSpPr>
            <a:endCxn id="12" idx="3"/>
          </p:cNvCxnSpPr>
          <p:nvPr/>
        </p:nvCxnSpPr>
        <p:spPr>
          <a:xfrm rot="16200000" flipH="1">
            <a:off x="2911066" y="3303983"/>
            <a:ext cx="1643074" cy="35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>
            <a:endCxn id="11" idx="3"/>
          </p:cNvCxnSpPr>
          <p:nvPr/>
        </p:nvCxnSpPr>
        <p:spPr>
          <a:xfrm rot="16200000" flipH="1">
            <a:off x="1768058" y="3303983"/>
            <a:ext cx="1643074" cy="35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5180017" y="3321049"/>
            <a:ext cx="1643074" cy="1588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 rot="16200000">
            <a:off x="5214942" y="4572008"/>
            <a:ext cx="1643074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Потребитель 4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3143240" y="2071678"/>
            <a:ext cx="15716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Сеть ГРО 1</a:t>
            </a:r>
            <a:endParaRPr lang="ru-RU" sz="1600" dirty="0"/>
          </a:p>
        </p:txBody>
      </p:sp>
      <p:sp>
        <p:nvSpPr>
          <p:cNvPr id="20" name="TextBox 19"/>
          <p:cNvSpPr txBox="1"/>
          <p:nvPr/>
        </p:nvSpPr>
        <p:spPr>
          <a:xfrm rot="5400000">
            <a:off x="5205624" y="3081128"/>
            <a:ext cx="12144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7030A0"/>
                </a:solidFill>
              </a:rPr>
              <a:t>Сеть ГРО 2</a:t>
            </a:r>
            <a:endParaRPr lang="ru-RU" sz="1600" dirty="0">
              <a:solidFill>
                <a:srgbClr val="7030A0"/>
              </a:solidFill>
            </a:endParaRPr>
          </a:p>
        </p:txBody>
      </p:sp>
      <p:cxnSp>
        <p:nvCxnSpPr>
          <p:cNvPr id="27" name="Соединительная линия уступом 26"/>
          <p:cNvCxnSpPr/>
          <p:nvPr/>
        </p:nvCxnSpPr>
        <p:spPr>
          <a:xfrm>
            <a:off x="6000760" y="3214686"/>
            <a:ext cx="1428760" cy="857256"/>
          </a:xfrm>
          <a:prstGeom prst="bentConnector3">
            <a:avLst>
              <a:gd name="adj1" fmla="val 50000"/>
            </a:avLst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ямоугольник 28"/>
          <p:cNvSpPr/>
          <p:nvPr/>
        </p:nvSpPr>
        <p:spPr>
          <a:xfrm rot="16200000">
            <a:off x="6965173" y="3607595"/>
            <a:ext cx="1714512" cy="785818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Потребитель 5</a:t>
            </a:r>
            <a:endParaRPr lang="ru-RU" dirty="0"/>
          </a:p>
        </p:txBody>
      </p:sp>
      <p:sp>
        <p:nvSpPr>
          <p:cNvPr id="39" name="Выноска со стрелкой вправо 38"/>
          <p:cNvSpPr/>
          <p:nvPr/>
        </p:nvSpPr>
        <p:spPr>
          <a:xfrm>
            <a:off x="7215206" y="5072074"/>
            <a:ext cx="1714480" cy="1000132"/>
          </a:xfrm>
          <a:prstGeom prst="rightArrow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FF0000"/>
                </a:solidFill>
              </a:rPr>
              <a:t>Как определить тарифы?</a:t>
            </a:r>
            <a:endParaRPr lang="ru-RU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472518" cy="1143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Схема транспортировки газа Потребителю 5</a:t>
            </a:r>
            <a:endParaRPr lang="ru-RU" sz="3200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714348" y="1571612"/>
            <a:ext cx="1214446" cy="92869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ГРС</a:t>
            </a:r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500166" y="1928802"/>
            <a:ext cx="335758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857752" y="1928802"/>
            <a:ext cx="1714512" cy="1588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214546" y="1500174"/>
            <a:ext cx="15716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Сеть ГРО 1</a:t>
            </a:r>
            <a:endParaRPr lang="ru-RU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4857752" y="1500174"/>
            <a:ext cx="12144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7030A0"/>
                </a:solidFill>
              </a:rPr>
              <a:t>Сеть ГРО 2</a:t>
            </a:r>
            <a:endParaRPr lang="ru-RU" sz="1600" dirty="0">
              <a:solidFill>
                <a:srgbClr val="7030A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42910" y="4071942"/>
            <a:ext cx="6516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Сеть ГРО1 (9км) </a:t>
            </a:r>
            <a:r>
              <a:rPr lang="en-US" dirty="0" smtClean="0"/>
              <a:t>&lt; 80%</a:t>
            </a:r>
            <a:r>
              <a:rPr lang="ru-RU" dirty="0" smtClean="0"/>
              <a:t> Транзитный тариф </a:t>
            </a:r>
          </a:p>
          <a:p>
            <a:endParaRPr lang="ru-RU" dirty="0" smtClean="0"/>
          </a:p>
          <a:p>
            <a:r>
              <a:rPr lang="ru-RU" dirty="0" smtClean="0">
                <a:solidFill>
                  <a:srgbClr val="7030A0"/>
                </a:solidFill>
              </a:rPr>
              <a:t>Сеть ГРО2 (4км) </a:t>
            </a:r>
            <a:r>
              <a:rPr lang="en-US" dirty="0" smtClean="0">
                <a:solidFill>
                  <a:srgbClr val="7030A0"/>
                </a:solidFill>
              </a:rPr>
              <a:t>&gt; 20% </a:t>
            </a:r>
            <a:r>
              <a:rPr lang="ru-RU" dirty="0" smtClean="0">
                <a:solidFill>
                  <a:srgbClr val="7030A0"/>
                </a:solidFill>
              </a:rPr>
              <a:t>Тариф на транспортировку газа</a:t>
            </a:r>
          </a:p>
          <a:p>
            <a:endParaRPr lang="ru-RU" dirty="0">
              <a:solidFill>
                <a:srgbClr val="7030A0"/>
              </a:solidFill>
            </a:endParaRPr>
          </a:p>
          <a:p>
            <a:endParaRPr lang="ru-RU" dirty="0" smtClean="0">
              <a:solidFill>
                <a:srgbClr val="7030A0"/>
              </a:solidFill>
            </a:endParaRPr>
          </a:p>
          <a:p>
            <a:endParaRPr lang="ru-RU" sz="800" dirty="0" smtClean="0"/>
          </a:p>
          <a:p>
            <a:r>
              <a:rPr lang="ru-RU" sz="1400" dirty="0" smtClean="0"/>
              <a:t>СОГЛАСОВАНО: </a:t>
            </a:r>
          </a:p>
          <a:p>
            <a:endParaRPr lang="ru-RU" sz="1400" dirty="0"/>
          </a:p>
          <a:p>
            <a:r>
              <a:rPr lang="ru-RU" sz="1400" dirty="0" smtClean="0"/>
              <a:t>ГРО1  Директор                 ГРО2 Директор </a:t>
            </a:r>
            <a:endParaRPr lang="ru-RU" sz="14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6286512" y="1571612"/>
            <a:ext cx="1714512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Потребитель 5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3357554" y="2285992"/>
            <a:ext cx="1500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dirty="0" smtClean="0"/>
              <a:t>Граница балансовой принадлежности</a:t>
            </a:r>
            <a:endParaRPr lang="ru-RU" sz="1200" dirty="0"/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rot="5400000">
            <a:off x="4358480" y="2285198"/>
            <a:ext cx="100013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472518" cy="1143000"/>
          </a:xfrm>
        </p:spPr>
        <p:txBody>
          <a:bodyPr>
            <a:noAutofit/>
          </a:bodyPr>
          <a:lstStyle/>
          <a:p>
            <a:r>
              <a:rPr lang="ru-RU" sz="2400" dirty="0" smtClean="0"/>
              <a:t>Схема транспортировки газа в условиях 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наличия</a:t>
            </a:r>
            <a:r>
              <a:rPr lang="ru-RU" sz="2400" dirty="0" smtClean="0"/>
              <a:t> двух ГРО и </a:t>
            </a:r>
            <a:r>
              <a:rPr lang="ru-RU" sz="2400" dirty="0" smtClean="0">
                <a:solidFill>
                  <a:srgbClr val="00B050"/>
                </a:solidFill>
              </a:rPr>
              <a:t>наличия 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сетей третьих лиц, не оказывающих услуг по транспортировке газа</a:t>
            </a:r>
            <a:endParaRPr lang="ru-RU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857224" y="1571612"/>
            <a:ext cx="1214446" cy="92869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ГРС</a:t>
            </a:r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1714480" y="1928802"/>
            <a:ext cx="5375709" cy="357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7143768" y="1714488"/>
            <a:ext cx="1571636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Население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 rot="16200000">
            <a:off x="1714480" y="3643314"/>
            <a:ext cx="1643074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Потребитель 1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 rot="16200000">
            <a:off x="3071802" y="3643314"/>
            <a:ext cx="1643074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Потребитель 2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 rot="16200000">
            <a:off x="4214810" y="3643314"/>
            <a:ext cx="1643074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Потребитель 3</a:t>
            </a:r>
            <a:endParaRPr lang="ru-RU" dirty="0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rot="16200000" flipH="1">
            <a:off x="3875082" y="2982910"/>
            <a:ext cx="2143140" cy="349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357422" y="2214554"/>
            <a:ext cx="335758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Тариф на транспортировку газа в соответствии с классификацией групп по точкам подключения ГРО 1</a:t>
            </a:r>
            <a:endParaRPr lang="ru-RU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7143768" y="928670"/>
            <a:ext cx="18573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Тариф на транспортировку газа населению ГРО 1</a:t>
            </a:r>
            <a:endParaRPr lang="ru-RU" sz="1400" dirty="0"/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 rot="16200000" flipH="1">
            <a:off x="2732074" y="2982910"/>
            <a:ext cx="2143140" cy="349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16200000" flipH="1">
            <a:off x="1589066" y="3054348"/>
            <a:ext cx="2143140" cy="349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5465769" y="2749545"/>
            <a:ext cx="1643074" cy="1588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 rot="16200000">
            <a:off x="5464975" y="3607595"/>
            <a:ext cx="1714512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Потребитель 4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3571868" y="1500174"/>
            <a:ext cx="15716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Сеть ГРО 1</a:t>
            </a:r>
            <a:endParaRPr lang="ru-RU" sz="1600" dirty="0"/>
          </a:p>
        </p:txBody>
      </p:sp>
      <p:sp>
        <p:nvSpPr>
          <p:cNvPr id="20" name="TextBox 19"/>
          <p:cNvSpPr txBox="1"/>
          <p:nvPr/>
        </p:nvSpPr>
        <p:spPr>
          <a:xfrm rot="5400000">
            <a:off x="5348500" y="2366748"/>
            <a:ext cx="12144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7030A0"/>
                </a:solidFill>
              </a:rPr>
              <a:t>Сеть ГРО 2</a:t>
            </a:r>
            <a:endParaRPr lang="ru-RU" sz="1600" dirty="0">
              <a:solidFill>
                <a:srgbClr val="7030A0"/>
              </a:solidFill>
            </a:endParaRPr>
          </a:p>
        </p:txBody>
      </p:sp>
      <p:cxnSp>
        <p:nvCxnSpPr>
          <p:cNvPr id="27" name="Соединительная линия уступом 26"/>
          <p:cNvCxnSpPr/>
          <p:nvPr/>
        </p:nvCxnSpPr>
        <p:spPr>
          <a:xfrm>
            <a:off x="6286512" y="2643182"/>
            <a:ext cx="1428760" cy="857256"/>
          </a:xfrm>
          <a:prstGeom prst="bentConnector3">
            <a:avLst>
              <a:gd name="adj1" fmla="val 50000"/>
            </a:avLst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ямоугольник 28"/>
          <p:cNvSpPr/>
          <p:nvPr/>
        </p:nvSpPr>
        <p:spPr>
          <a:xfrm rot="16200000">
            <a:off x="7250925" y="3607595"/>
            <a:ext cx="1714512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Потребитель 5</a:t>
            </a:r>
            <a:endParaRPr lang="ru-RU" dirty="0"/>
          </a:p>
        </p:txBody>
      </p:sp>
      <p:cxnSp>
        <p:nvCxnSpPr>
          <p:cNvPr id="31" name="Соединительная линия уступом 30"/>
          <p:cNvCxnSpPr>
            <a:stCxn id="39" idx="3"/>
            <a:endCxn id="29" idx="1"/>
          </p:cNvCxnSpPr>
          <p:nvPr/>
        </p:nvCxnSpPr>
        <p:spPr>
          <a:xfrm flipV="1">
            <a:off x="6786578" y="4857760"/>
            <a:ext cx="1321603" cy="964413"/>
          </a:xfrm>
          <a:prstGeom prst="bentConnector2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Прямоугольник 38"/>
          <p:cNvSpPr/>
          <p:nvPr/>
        </p:nvSpPr>
        <p:spPr>
          <a:xfrm>
            <a:off x="5072066" y="5429264"/>
            <a:ext cx="1714512" cy="785818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Потребитель 6</a:t>
            </a:r>
            <a:endParaRPr lang="ru-RU" dirty="0"/>
          </a:p>
        </p:txBody>
      </p:sp>
      <p:sp>
        <p:nvSpPr>
          <p:cNvPr id="51" name="TextBox 50"/>
          <p:cNvSpPr txBox="1"/>
          <p:nvPr/>
        </p:nvSpPr>
        <p:spPr>
          <a:xfrm>
            <a:off x="7090189" y="5929330"/>
            <a:ext cx="191096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accent6">
                    <a:lumMod val="75000"/>
                  </a:schemeClr>
                </a:solidFill>
              </a:rPr>
              <a:t>С</a:t>
            </a: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ети третьих лиц, не оказывающих услуг по  транспортировке газа </a:t>
            </a:r>
            <a:endParaRPr lang="ru-RU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472518" cy="1143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Схема транспортировки газа Потребителю 6</a:t>
            </a:r>
            <a:endParaRPr lang="ru-RU" sz="3200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571472" y="1928802"/>
            <a:ext cx="1214446" cy="92869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ГРС</a:t>
            </a:r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428728" y="2428868"/>
            <a:ext cx="307183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500562" y="2428868"/>
            <a:ext cx="1500198" cy="1588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214546" y="1500174"/>
            <a:ext cx="15716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Сеть ГРО 1</a:t>
            </a:r>
            <a:endParaRPr lang="ru-RU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4572000" y="2000240"/>
            <a:ext cx="12144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7030A0"/>
                </a:solidFill>
              </a:rPr>
              <a:t>Сеть ГРО 2</a:t>
            </a:r>
            <a:endParaRPr lang="ru-RU" sz="1600" dirty="0">
              <a:solidFill>
                <a:srgbClr val="7030A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00034" y="3714752"/>
            <a:ext cx="4143404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Сеть ГРО1 (9км) </a:t>
            </a:r>
            <a:r>
              <a:rPr lang="en-US" dirty="0" smtClean="0"/>
              <a:t>&lt; 80%</a:t>
            </a:r>
            <a:r>
              <a:rPr lang="ru-RU" dirty="0" smtClean="0"/>
              <a:t> Транзитный тариф </a:t>
            </a:r>
          </a:p>
          <a:p>
            <a:endParaRPr lang="ru-RU" dirty="0" smtClean="0"/>
          </a:p>
          <a:p>
            <a:r>
              <a:rPr lang="ru-RU" dirty="0" smtClean="0">
                <a:solidFill>
                  <a:srgbClr val="7030A0"/>
                </a:solidFill>
              </a:rPr>
              <a:t>Сеть ГРО2 (4км) </a:t>
            </a:r>
            <a:r>
              <a:rPr lang="en-US" dirty="0" smtClean="0">
                <a:solidFill>
                  <a:srgbClr val="7030A0"/>
                </a:solidFill>
              </a:rPr>
              <a:t>&gt; 20% </a:t>
            </a:r>
            <a:r>
              <a:rPr lang="ru-RU" dirty="0" smtClean="0">
                <a:solidFill>
                  <a:srgbClr val="7030A0"/>
                </a:solidFill>
              </a:rPr>
              <a:t>Тариф на транспортировку газа</a:t>
            </a:r>
          </a:p>
          <a:p>
            <a:endParaRPr lang="ru-RU" dirty="0">
              <a:solidFill>
                <a:srgbClr val="7030A0"/>
              </a:solidFill>
            </a:endParaRPr>
          </a:p>
          <a:p>
            <a:endParaRPr lang="ru-RU" sz="800" dirty="0" smtClean="0"/>
          </a:p>
          <a:p>
            <a:r>
              <a:rPr lang="ru-RU" sz="1400" dirty="0" smtClean="0"/>
              <a:t>СОГЛАСОВАНО: </a:t>
            </a:r>
          </a:p>
          <a:p>
            <a:endParaRPr lang="ru-RU" sz="1400" dirty="0"/>
          </a:p>
          <a:p>
            <a:r>
              <a:rPr lang="ru-RU" sz="1400" dirty="0" smtClean="0"/>
              <a:t>ГРО1  Директор                 ГРО2 Директор </a:t>
            </a:r>
            <a:endParaRPr lang="ru-RU" sz="14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6858016" y="2071678"/>
            <a:ext cx="1714512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Потребитель 6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3000364" y="2714620"/>
            <a:ext cx="1500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dirty="0" smtClean="0"/>
              <a:t>Граница балансовой принадлежности</a:t>
            </a:r>
            <a:endParaRPr lang="ru-RU" sz="1200" dirty="0"/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rot="5400000">
            <a:off x="4001290" y="2785264"/>
            <a:ext cx="100013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6000760" y="2428868"/>
            <a:ext cx="857256" cy="1588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5501488" y="2213760"/>
            <a:ext cx="100013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000760" y="1500174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Граница балансовой принадлежности</a:t>
            </a:r>
            <a:endParaRPr lang="ru-RU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6002348" y="2786058"/>
            <a:ext cx="207170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Сети третьих лиц, не оказывающих услуг по транспортировке газа</a:t>
            </a:r>
            <a:endParaRPr lang="ru-RU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4857752" y="3786190"/>
            <a:ext cx="4071966" cy="26432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/>
              <a:t>54. При расчете транзитных тарифов и определении стоимости услуг по транспортировке газа в транзитном потоке не учитывается протяженность транспортировки газа по газораспределительным сетям, расположенным на земельных участках, на которых находится газоиспользующее оборудование потребителя газа, который является правообладателем указанных земельных участков, а также по газораспределительным сетям, тарифы на транспортировку газа по которым не установлены.</a:t>
            </a:r>
          </a:p>
          <a:p>
            <a:r>
              <a:rPr lang="ru-RU" sz="1200" dirty="0"/>
              <a:t>(п. 54 введен Приказом ФСТ России от 27.12.2013 N 268-э/7)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472518" cy="114300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РЕЖИМ ГАЗОСНАБЖЕНИЯ №1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2000" dirty="0" smtClean="0"/>
              <a:t>Схема транспортировки газа в условиях 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наличия двух ГРО</a:t>
            </a:r>
            <a:endParaRPr lang="ru-RU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928662" y="1643050"/>
            <a:ext cx="1214446" cy="92869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ГРС 1</a:t>
            </a:r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1928794" y="2071678"/>
            <a:ext cx="4786346" cy="357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 rot="16200000">
            <a:off x="1714480" y="3571876"/>
            <a:ext cx="1643074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Потребитель 1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 rot="16200000">
            <a:off x="2643174" y="3571876"/>
            <a:ext cx="1643074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Потребитель 2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 rot="16200000">
            <a:off x="3643306" y="3571876"/>
            <a:ext cx="1643074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Потребитель 3</a:t>
            </a:r>
            <a:endParaRPr lang="ru-RU" dirty="0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rot="5400000">
            <a:off x="3821901" y="2607464"/>
            <a:ext cx="1071571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5180017" y="2892421"/>
            <a:ext cx="1643074" cy="1588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 rot="16200000">
            <a:off x="5143504" y="4143380"/>
            <a:ext cx="1643074" cy="785818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Потребитель 4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2786050" y="1714488"/>
            <a:ext cx="15716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Сеть ГРО 1</a:t>
            </a:r>
            <a:endParaRPr lang="ru-RU" sz="1600" dirty="0"/>
          </a:p>
        </p:txBody>
      </p:sp>
      <p:sp>
        <p:nvSpPr>
          <p:cNvPr id="20" name="TextBox 19"/>
          <p:cNvSpPr txBox="1"/>
          <p:nvPr/>
        </p:nvSpPr>
        <p:spPr>
          <a:xfrm rot="5400000">
            <a:off x="5634252" y="2866814"/>
            <a:ext cx="12144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7030A0"/>
                </a:solidFill>
              </a:rPr>
              <a:t>Сеть ГРО 2</a:t>
            </a:r>
            <a:endParaRPr lang="ru-RU" sz="1600" dirty="0">
              <a:solidFill>
                <a:srgbClr val="7030A0"/>
              </a:solidFill>
            </a:endParaRPr>
          </a:p>
        </p:txBody>
      </p:sp>
      <p:sp>
        <p:nvSpPr>
          <p:cNvPr id="25" name="Равнобедренный треугольник 24"/>
          <p:cNvSpPr/>
          <p:nvPr/>
        </p:nvSpPr>
        <p:spPr>
          <a:xfrm>
            <a:off x="6357950" y="1500174"/>
            <a:ext cx="1214446" cy="92869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ГРС 2</a:t>
            </a:r>
            <a:endParaRPr lang="ru-RU" dirty="0"/>
          </a:p>
        </p:txBody>
      </p:sp>
      <p:sp>
        <p:nvSpPr>
          <p:cNvPr id="26" name="Выгнутая влево стрелка 25"/>
          <p:cNvSpPr/>
          <p:nvPr/>
        </p:nvSpPr>
        <p:spPr>
          <a:xfrm rot="1729662">
            <a:off x="5624619" y="1556452"/>
            <a:ext cx="636027" cy="156643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71472" y="5072074"/>
            <a:ext cx="750099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Потребитель 4 получает газ от ГРС2</a:t>
            </a:r>
          </a:p>
          <a:p>
            <a:endParaRPr lang="ru-RU" dirty="0" smtClean="0"/>
          </a:p>
          <a:p>
            <a:r>
              <a:rPr lang="ru-RU" dirty="0" smtClean="0"/>
              <a:t>Применяемые тарифы:</a:t>
            </a:r>
          </a:p>
          <a:p>
            <a:r>
              <a:rPr lang="ru-RU" dirty="0" smtClean="0"/>
              <a:t>ГРО1 – «транзитный» тариф (Например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ru-RU" dirty="0" smtClean="0"/>
              <a:t>212 рублей/тыс.м.куб)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ГРО2 – тариф на транспортировку газа (Например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,</a:t>
            </a:r>
            <a:r>
              <a:rPr lang="ru-RU" dirty="0" smtClean="0">
                <a:solidFill>
                  <a:srgbClr val="7030A0"/>
                </a:solidFill>
              </a:rPr>
              <a:t> 450 </a:t>
            </a:r>
            <a:r>
              <a:rPr lang="ru-RU" dirty="0" err="1" smtClean="0">
                <a:solidFill>
                  <a:srgbClr val="7030A0"/>
                </a:solidFill>
              </a:rPr>
              <a:t>руб</a:t>
            </a:r>
            <a:r>
              <a:rPr lang="ru-RU" dirty="0" smtClean="0">
                <a:solidFill>
                  <a:srgbClr val="7030A0"/>
                </a:solidFill>
              </a:rPr>
              <a:t>/тыс.м.куб)</a:t>
            </a:r>
            <a:endParaRPr lang="ru-RU" dirty="0">
              <a:solidFill>
                <a:srgbClr val="7030A0"/>
              </a:solidFill>
            </a:endParaRP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 rot="5400000">
            <a:off x="2963850" y="2606670"/>
            <a:ext cx="1071571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5400000">
            <a:off x="2035156" y="2678106"/>
            <a:ext cx="1071571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Скругленный прямоугольник 43"/>
          <p:cNvSpPr/>
          <p:nvPr/>
        </p:nvSpPr>
        <p:spPr>
          <a:xfrm>
            <a:off x="6786578" y="3357562"/>
            <a:ext cx="2000264" cy="20002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При объеме потребления 500 тыс.м.куб стоимость  услуг по </a:t>
            </a: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транспортировке газа (без учета НДС)</a:t>
            </a:r>
            <a:r>
              <a:rPr lang="ru-RU" sz="1200" dirty="0" smtClean="0"/>
              <a:t> для Потребителя 4  составит:</a:t>
            </a:r>
          </a:p>
          <a:p>
            <a:pPr algn="ctr"/>
            <a:r>
              <a:rPr lang="ru-RU" sz="1200" dirty="0" smtClean="0"/>
              <a:t>500*212 + 500*450 = </a:t>
            </a:r>
          </a:p>
          <a:p>
            <a:pPr algn="ctr"/>
            <a:r>
              <a:rPr lang="ru-RU" sz="1600" dirty="0" smtClean="0">
                <a:solidFill>
                  <a:srgbClr val="FFFF00"/>
                </a:solidFill>
              </a:rPr>
              <a:t>331 </a:t>
            </a:r>
            <a:r>
              <a:rPr lang="ru-RU" sz="1600" dirty="0" err="1" smtClean="0">
                <a:solidFill>
                  <a:srgbClr val="FFFF00"/>
                </a:solidFill>
              </a:rPr>
              <a:t>тыс</a:t>
            </a:r>
            <a:r>
              <a:rPr lang="ru-RU" sz="1600" dirty="0" smtClean="0">
                <a:solidFill>
                  <a:srgbClr val="FFFF00"/>
                </a:solidFill>
              </a:rPr>
              <a:t> .</a:t>
            </a:r>
            <a:r>
              <a:rPr lang="ru-RU" sz="1600" dirty="0" err="1" smtClean="0">
                <a:solidFill>
                  <a:srgbClr val="FFFF00"/>
                </a:solidFill>
              </a:rPr>
              <a:t>руб</a:t>
            </a:r>
            <a:endParaRPr lang="ru-RU" sz="1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657</Words>
  <Application>Microsoft Office PowerPoint</Application>
  <PresentationFormat>Экран (4:3)</PresentationFormat>
  <Paragraphs>135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Особенности применения газораспределительными организациями тарифов по транспортировке газа конечным потребителям  </vt:lpstr>
      <vt:lpstr>Схема транспортировки газа конечным потребителям в условиях наличия единственной ГРО</vt:lpstr>
      <vt:lpstr>Схема транспортировки газа в условиях  наличия двух ГРО</vt:lpstr>
      <vt:lpstr>Схема транспортировки потребителю 4</vt:lpstr>
      <vt:lpstr>Схема транспортировки газа в условиях наличия двух ГРО</vt:lpstr>
      <vt:lpstr>Схема транспортировки газа Потребителю 5</vt:lpstr>
      <vt:lpstr>Схема транспортировки газа в условиях наличия двух ГРО и наличия сетей третьих лиц, не оказывающих услуг по транспортировке газа</vt:lpstr>
      <vt:lpstr>Схема транспортировки газа Потребителю 6</vt:lpstr>
      <vt:lpstr>РЕЖИМ ГАЗОСНАБЖЕНИЯ №1 Схема транспортировки газа в условиях наличия двух ГРО</vt:lpstr>
      <vt:lpstr>РЕЖИМ ГАЗОСНАБЖЕНИЯ №2 Схема транспортировки газа в условиях двух транспортирующих ГРО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применения газораспределительными организациями тарифов по транспортировке газа конечным потребителям</dc:title>
  <dc:creator>User</dc:creator>
  <cp:lastModifiedBy>User</cp:lastModifiedBy>
  <cp:revision>36</cp:revision>
  <dcterms:created xsi:type="dcterms:W3CDTF">2019-06-24T19:40:54Z</dcterms:created>
  <dcterms:modified xsi:type="dcterms:W3CDTF">2019-06-25T06:18:12Z</dcterms:modified>
</cp:coreProperties>
</file>